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6858000" cy="9144000" type="screen4x3"/>
  <p:notesSz cx="6799263" cy="99298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46" autoAdjust="0"/>
    <p:restoredTop sz="94660"/>
  </p:normalViewPr>
  <p:slideViewPr>
    <p:cSldViewPr>
      <p:cViewPr>
        <p:scale>
          <a:sx n="93" d="100"/>
          <a:sy n="93" d="100"/>
        </p:scale>
        <p:origin x="-1686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83A712A-DC56-4115-9E2B-87F9B58A049F}" type="datetime1">
              <a:rPr lang="fr-FR"/>
              <a:pPr>
                <a:defRPr/>
              </a:pPr>
              <a:t>18/06/2014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61570FE-5DB2-485F-BED0-8F3449A08F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07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4851A89-8117-40B1-AA2B-112BC86D2C6B}" type="datetime1">
              <a:rPr lang="fr-FR"/>
              <a:pPr>
                <a:defRPr/>
              </a:pPr>
              <a:t>18/06/2014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AE22C07-D5D6-4717-B245-ACAC80BE6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04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buNone/>
            </a:pPr>
            <a:fld id="{2BA6C82C-A63B-402B-9D91-3EB4CE21C774}" type="slidenum">
              <a:rPr lang="fr-FR" sz="1200" b="0" i="0">
                <a:latin typeface="Calibri"/>
                <a:ea typeface="ＭＳ Ｐゴシック"/>
                <a:cs typeface="+mn-cs"/>
              </a:rPr>
              <a:pPr algn="r" defTabSz="914400">
                <a:buNone/>
              </a:pPr>
              <a:t>1</a:t>
            </a:fld>
            <a:endParaRPr lang="fr-FR" sz="1200" b="0" i="0"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buNone/>
            </a:pPr>
            <a:fld id="{149AAF93-064D-45EC-A69A-D1D092FA6883}" type="slidenum">
              <a:rPr lang="fr-FR" sz="1200" b="0" i="0">
                <a:latin typeface="Calibri"/>
                <a:ea typeface="ＭＳ Ｐゴシック"/>
                <a:cs typeface="+mn-cs"/>
              </a:rPr>
              <a:pPr algn="r" defTabSz="914400">
                <a:buNone/>
              </a:pPr>
              <a:t>2</a:t>
            </a:fld>
            <a:endParaRPr lang="fr-FR" sz="1200" b="0" i="0"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buNone/>
            </a:pPr>
            <a:fld id="{149AAF93-064D-45EC-A69A-D1D092FA6883}" type="slidenum">
              <a:rPr lang="fr-FR" sz="1200" b="0" i="0">
                <a:latin typeface="Calibri"/>
                <a:ea typeface="ＭＳ Ｐゴシック"/>
                <a:cs typeface="+mn-cs"/>
              </a:rPr>
              <a:pPr algn="r" defTabSz="914400">
                <a:buNone/>
              </a:pPr>
              <a:t>3</a:t>
            </a:fld>
            <a:endParaRPr lang="fr-FR" sz="1200" b="0" i="0"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6BE4-1E57-48E6-A21E-C784B5296ED7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C429-8202-4309-AD57-DE2527CF99C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85F3-3B94-47B6-8A3A-826B7B1E3285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5841-4A17-4DF7-8215-11DB022D72E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38BF-FDD0-42C2-A959-5C81336F78F2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98EA-E67F-4E27-8795-269BDBB461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E168-5D39-4726-B75C-0906C6672D71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7BEF-5962-4140-9EE5-94E9A2DD9C1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C33F-BF29-4852-A1AB-732BA9606D87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2355-03DA-4A13-A0F0-F71BE40F7CF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2CBB-2394-4B6D-B7D4-E3D671A84766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EF04-EFF7-434E-812B-8D273A6088D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1DAF-26EA-49BA-9335-BD440A048E91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9639-EDCB-4F93-9A4E-235535CABDE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E6B4-7E5A-4231-97EF-3022A4FE0EEC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4730-2818-4AA5-A5F2-7F5953E7542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E955-1150-4045-9F40-9C3923EFD73B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668D-5052-4174-9BC4-FDF202DFF39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6EEF-642E-4038-B571-886447C13D20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9049-CDF1-48D9-9223-7F38F0A8049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DB35-3E7B-463E-A8B8-B5AE440836DB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6A1-1977-4231-B468-9E6DB1DF3CD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AD33ACA-40FC-4773-A58E-584DA6E1BF42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ACE309A-5E93-4702-BAAB-33956EBAB33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12360"/>
            <a:ext cx="6858000" cy="13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3500438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buNone/>
            </a:pPr>
            <a:r>
              <a:rPr lang="en-US" b="0" i="0">
                <a:solidFill>
                  <a:srgbClr val="FF0000"/>
                </a:solidFill>
                <a:latin typeface="Calibri"/>
                <a:ea typeface="ＭＳ Ｐゴシック"/>
                <a:cs typeface="+mn-cs"/>
              </a:rPr>
              <a:t>DJing</a:t>
            </a:r>
          </a:p>
        </p:txBody>
      </p:sp>
      <p:sp>
        <p:nvSpPr>
          <p:cNvPr id="2054" name="ZoneTexte 7"/>
          <p:cNvSpPr txBox="1">
            <a:spLocks noChangeArrowheads="1"/>
          </p:cNvSpPr>
          <p:nvPr/>
        </p:nvSpPr>
        <p:spPr bwMode="auto">
          <a:xfrm>
            <a:off x="3036888" y="798513"/>
            <a:ext cx="3705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GB" sz="1000" b="1" i="1">
                <a:latin typeface="Calibri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22238" y="4761602"/>
            <a:ext cx="4579937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" indent="-91440" algn="l" defTabSz="914400">
              <a:buNone/>
            </a:pPr>
            <a:r>
              <a:rPr lang="nl-NL" sz="900" b="1" i="0" dirty="0" smtClean="0">
                <a:latin typeface="Calibri"/>
                <a:ea typeface="ＭＳ Ｐゴシック"/>
              </a:rPr>
              <a:t>Tweedecks DJ-controller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2 jogwielen met aanraakdetectie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Snelheidsgevoelige </a:t>
            </a:r>
            <a:r>
              <a:rPr lang="nl-NL" sz="900" b="0" i="0" dirty="0" err="1" smtClean="0">
                <a:latin typeface="Calibri"/>
                <a:ea typeface="ＭＳ Ｐゴシック"/>
              </a:rPr>
              <a:t>pads</a:t>
            </a:r>
            <a:endParaRPr lang="nl-NL" sz="900" b="0" i="0" dirty="0" smtClean="0">
              <a:latin typeface="Calibri"/>
              <a:ea typeface="ＭＳ Ｐゴシック"/>
            </a:endParaRP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Luchtbesturing: 1 </a:t>
            </a:r>
            <a:r>
              <a:rPr lang="nl-NL" sz="900" b="0" i="0" dirty="0" err="1" smtClean="0">
                <a:latin typeface="Calibri"/>
                <a:ea typeface="ＭＳ Ｐゴシック"/>
              </a:rPr>
              <a:t>contactloze</a:t>
            </a:r>
            <a:r>
              <a:rPr lang="nl-NL" sz="900" b="0" i="0" dirty="0" smtClean="0">
                <a:latin typeface="Calibri"/>
                <a:ea typeface="ＭＳ Ｐゴシック"/>
              </a:rPr>
              <a:t> bediening</a:t>
            </a:r>
          </a:p>
          <a:p>
            <a:pPr marL="91440" indent="-91440" algn="l" defTabSz="914400">
              <a:buNone/>
            </a:pPr>
            <a:endParaRPr lang="nl-NL" sz="900" dirty="0" smtClean="0">
              <a:latin typeface="Calibri"/>
              <a:cs typeface="Arial"/>
            </a:endParaRPr>
          </a:p>
          <a:p>
            <a:pPr marL="91440" indent="-91440" algn="l" defTabSz="914400">
              <a:buNone/>
            </a:pPr>
            <a:r>
              <a:rPr lang="nl-NL" sz="900" b="1" i="0" dirty="0" smtClean="0">
                <a:latin typeface="Calibri"/>
                <a:ea typeface="ＭＳ Ｐゴシック"/>
              </a:rPr>
              <a:t>Drukgevoelige jogwielen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Scratchen door op de jogwielen te drukken, </a:t>
            </a:r>
          </a:p>
          <a:p>
            <a:pPr algn="l" defTabSz="914400"/>
            <a:r>
              <a:rPr lang="nl-NL" sz="900" dirty="0" smtClean="0">
                <a:latin typeface="Calibri"/>
                <a:ea typeface="ＭＳ Ｐゴシック"/>
              </a:rPr>
              <a:t>   </a:t>
            </a:r>
            <a:r>
              <a:rPr lang="nl-NL" sz="900" b="0" i="0" dirty="0" smtClean="0">
                <a:latin typeface="Calibri"/>
                <a:ea typeface="ＭＳ Ｐゴシック"/>
              </a:rPr>
              <a:t>net zo natuurlijk als werken met vinylplaten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De jogwielen bedienen ook de </a:t>
            </a:r>
            <a:r>
              <a:rPr lang="nl-NL" sz="900" b="0" i="0" dirty="0" err="1" smtClean="0">
                <a:latin typeface="Calibri"/>
                <a:ea typeface="ＭＳ Ｐゴシック"/>
              </a:rPr>
              <a:t>pitchbend</a:t>
            </a:r>
            <a:r>
              <a:rPr lang="nl-NL" sz="900" b="0" i="0" dirty="0" smtClean="0">
                <a:latin typeface="Calibri"/>
                <a:ea typeface="ＭＳ Ｐゴシック"/>
              </a:rPr>
              <a:t> </a:t>
            </a:r>
          </a:p>
          <a:p>
            <a:pPr algn="l" defTabSz="914400"/>
            <a:r>
              <a:rPr lang="nl-NL" sz="900" dirty="0" smtClean="0">
                <a:latin typeface="Calibri"/>
                <a:ea typeface="ＭＳ Ｐゴシック"/>
              </a:rPr>
              <a:t>    </a:t>
            </a:r>
            <a:r>
              <a:rPr lang="nl-NL" sz="900" b="0" i="0" dirty="0" smtClean="0">
                <a:latin typeface="Calibri"/>
                <a:ea typeface="ＭＳ Ｐゴシック"/>
              </a:rPr>
              <a:t>en het navigeren in tracks</a:t>
            </a:r>
          </a:p>
          <a:p>
            <a:pPr marL="91440" indent="-91440" algn="l" defTabSz="914400">
              <a:buNone/>
            </a:pPr>
            <a:endParaRPr lang="nl-NL" sz="900" dirty="0" smtClean="0">
              <a:latin typeface="Calibri"/>
            </a:endParaRPr>
          </a:p>
          <a:p>
            <a:pPr marL="91440" indent="-91440" algn="l" defTabSz="914400">
              <a:buNone/>
            </a:pPr>
            <a:r>
              <a:rPr lang="nl-NL" sz="900" b="1" i="0" dirty="0" smtClean="0">
                <a:latin typeface="Calibri"/>
                <a:ea typeface="ＭＳ Ｐゴシック"/>
              </a:rPr>
              <a:t>8 </a:t>
            </a:r>
            <a:r>
              <a:rPr lang="nl-NL" sz="900" b="1" i="0" dirty="0" err="1" smtClean="0">
                <a:latin typeface="Calibri"/>
                <a:ea typeface="ＭＳ Ｐゴシック"/>
              </a:rPr>
              <a:t>pads</a:t>
            </a:r>
            <a:r>
              <a:rPr lang="nl-NL" sz="900" b="1" i="0" dirty="0" smtClean="0">
                <a:latin typeface="Calibri"/>
                <a:ea typeface="ＭＳ Ｐゴシック"/>
              </a:rPr>
              <a:t> met snelheidsdetectie	 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De </a:t>
            </a:r>
            <a:r>
              <a:rPr lang="nl-NL" sz="900" b="0" i="0" dirty="0" err="1" smtClean="0">
                <a:latin typeface="Calibri"/>
                <a:ea typeface="ＭＳ Ｐゴシック"/>
              </a:rPr>
              <a:t>pads</a:t>
            </a:r>
            <a:r>
              <a:rPr lang="nl-NL" sz="900" b="0" i="0" dirty="0" smtClean="0">
                <a:latin typeface="Calibri"/>
                <a:ea typeface="ＭＳ Ｐゴシック"/>
              </a:rPr>
              <a:t> bedienen de sampler, de loops en de effecten	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Interne verlichting toont of de pad is geactiveerd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err="1" smtClean="0">
                <a:latin typeface="Calibri"/>
                <a:ea typeface="ＭＳ Ｐゴシック"/>
              </a:rPr>
              <a:t>Pads</a:t>
            </a:r>
            <a:r>
              <a:rPr lang="nl-NL" sz="900" b="0" i="0" dirty="0" smtClean="0">
                <a:latin typeface="Calibri"/>
                <a:ea typeface="ＭＳ Ｐゴシック"/>
              </a:rPr>
              <a:t> kunnen worden ingesteld als aan/uit-schakelaar of als glijdende besturing</a:t>
            </a:r>
          </a:p>
          <a:p>
            <a:pPr marL="91440" indent="-91440" algn="l" defTabSz="914400">
              <a:buNone/>
            </a:pPr>
            <a:endParaRPr lang="nl-NL" sz="900" dirty="0" smtClean="0">
              <a:latin typeface="Calibri"/>
              <a:cs typeface="Arial"/>
            </a:endParaRPr>
          </a:p>
          <a:p>
            <a:pPr marL="91440" indent="-91440" algn="l" defTabSz="914400">
              <a:buNone/>
            </a:pPr>
            <a:r>
              <a:rPr lang="nl-NL" sz="900" b="1" i="0" dirty="0" smtClean="0">
                <a:latin typeface="Calibri"/>
                <a:ea typeface="ＭＳ Ｐゴシック"/>
              </a:rPr>
              <a:t>Air-bediening: een </a:t>
            </a:r>
            <a:r>
              <a:rPr lang="nl-NL" sz="900" b="1" i="0" dirty="0" err="1" smtClean="0">
                <a:latin typeface="Calibri"/>
                <a:ea typeface="ＭＳ Ｐゴシック"/>
              </a:rPr>
              <a:t>contactloze</a:t>
            </a:r>
            <a:r>
              <a:rPr lang="nl-NL" sz="900" b="1" i="0" dirty="0" smtClean="0">
                <a:latin typeface="Calibri"/>
                <a:ea typeface="ＭＳ Ｐゴシック"/>
              </a:rPr>
              <a:t> sensor waardoor de mix van bovenaf bediend kan worden zonder het apparaat aan te raken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DJ Control Air vertaalt de afstand tot de hand in een MIDI-opdracht</a:t>
            </a:r>
          </a:p>
          <a:p>
            <a:pPr marL="91440" indent="-91440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De controller hoeft niet meer aangeraakt te worden: de mix wordt bestuurd </a:t>
            </a:r>
            <a:r>
              <a:rPr lang="nl-NL" sz="900" dirty="0" smtClean="0">
                <a:latin typeface="Calibri"/>
                <a:ea typeface="ＭＳ Ｐゴシック"/>
              </a:rPr>
              <a:t>met een opdracht zonder </a:t>
            </a:r>
            <a:r>
              <a:rPr lang="nl-NL" sz="900" b="0" i="0" dirty="0" smtClean="0">
                <a:latin typeface="Calibri"/>
                <a:ea typeface="ＭＳ Ｐゴシック"/>
              </a:rPr>
              <a:t>enig fysiek contact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Werkt onder alle lichtomstandigheden</a:t>
            </a:r>
          </a:p>
          <a:p>
            <a:pPr marL="91440" indent="-91440" algn="l" defTabSz="914400">
              <a:buNone/>
            </a:pPr>
            <a:endParaRPr lang="nl-NL" sz="900" dirty="0" smtClean="0">
              <a:latin typeface="Calibri"/>
              <a:cs typeface="Arial"/>
            </a:endParaRPr>
          </a:p>
          <a:p>
            <a:pPr marL="91440" indent="-91440" algn="l" defTabSz="914400">
              <a:buNone/>
            </a:pPr>
            <a:r>
              <a:rPr lang="nl-NL" sz="900" b="1" i="0" dirty="0" smtClean="0">
                <a:latin typeface="Calibri"/>
                <a:ea typeface="ＭＳ Ｐゴシック"/>
              </a:rPr>
              <a:t>Ingebouwde audio-uitgangen voor mengen en vooraf beluisteren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1/8” (3,5 mm) stereo-uitgang voor de mix</a:t>
            </a:r>
          </a:p>
          <a:p>
            <a:pPr marL="91440" indent="-91440" algn="l" defTabSz="914400">
              <a:buFont typeface="Arial"/>
              <a:buChar char="•"/>
            </a:pPr>
            <a:r>
              <a:rPr lang="nl-NL" sz="900" b="0" i="0" dirty="0" smtClean="0">
                <a:latin typeface="Calibri"/>
                <a:ea typeface="ＭＳ Ｐゴシック"/>
              </a:rPr>
              <a:t>1/4” (6,35 mm) uitgang voor het vooraf beluisteren van tracks</a:t>
            </a:r>
          </a:p>
          <a:p>
            <a:pPr marL="91440" indent="-91440" algn="l" defTabSz="914400">
              <a:buNone/>
            </a:pPr>
            <a:endParaRPr lang="nl-NL" sz="900" dirty="0" smtClean="0">
              <a:latin typeface="Calibri"/>
            </a:endParaRPr>
          </a:p>
        </p:txBody>
      </p:sp>
      <p:sp>
        <p:nvSpPr>
          <p:cNvPr id="2056" name="ZoneTexte 10"/>
          <p:cNvSpPr txBox="1">
            <a:spLocks noChangeArrowheads="1"/>
          </p:cNvSpPr>
          <p:nvPr/>
        </p:nvSpPr>
        <p:spPr bwMode="auto">
          <a:xfrm>
            <a:off x="61913" y="4238382"/>
            <a:ext cx="4640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  <a:latin typeface="+mj-lt"/>
              </a:rPr>
              <a:t>De DJ-controller </a:t>
            </a:r>
            <a:r>
              <a:rPr lang="de-DE" sz="1400" b="1" dirty="0" err="1">
                <a:solidFill>
                  <a:srgbClr val="00B0F0"/>
                </a:solidFill>
                <a:latin typeface="+mj-lt"/>
              </a:rPr>
              <a:t>met</a:t>
            </a:r>
            <a:r>
              <a:rPr lang="de-DE" sz="14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1400" b="1" dirty="0" err="1">
                <a:solidFill>
                  <a:srgbClr val="00B0F0"/>
                </a:solidFill>
                <a:latin typeface="+mj-lt"/>
              </a:rPr>
              <a:t>aanraak</a:t>
            </a:r>
            <a:r>
              <a:rPr lang="de-DE" sz="1400" b="1" dirty="0">
                <a:solidFill>
                  <a:srgbClr val="00B0F0"/>
                </a:solidFill>
                <a:latin typeface="+mj-lt"/>
              </a:rPr>
              <a:t>- en </a:t>
            </a:r>
            <a:r>
              <a:rPr lang="de-DE" sz="1400" b="1" dirty="0" err="1">
                <a:solidFill>
                  <a:srgbClr val="00B0F0"/>
                </a:solidFill>
                <a:latin typeface="+mj-lt"/>
              </a:rPr>
              <a:t>luchtbediening</a:t>
            </a:r>
            <a:r>
              <a:rPr lang="de-DE" sz="14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1400" b="1" dirty="0" err="1">
                <a:solidFill>
                  <a:srgbClr val="00B0F0"/>
                </a:solidFill>
                <a:latin typeface="+mj-lt"/>
              </a:rPr>
              <a:t>krijgt</a:t>
            </a:r>
            <a:r>
              <a:rPr lang="de-DE" sz="14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1400" b="1" dirty="0" err="1">
                <a:solidFill>
                  <a:srgbClr val="00B0F0"/>
                </a:solidFill>
                <a:latin typeface="+mj-lt"/>
              </a:rPr>
              <a:t>een</a:t>
            </a:r>
            <a:r>
              <a:rPr lang="de-DE" sz="14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1400" b="1" dirty="0" err="1">
                <a:solidFill>
                  <a:srgbClr val="00B0F0"/>
                </a:solidFill>
                <a:latin typeface="+mj-lt"/>
              </a:rPr>
              <a:t>nieuw</a:t>
            </a:r>
            <a:r>
              <a:rPr lang="de-DE" sz="14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1400" b="1" dirty="0" err="1">
                <a:solidFill>
                  <a:srgbClr val="00B0F0"/>
                </a:solidFill>
                <a:latin typeface="+mj-lt"/>
              </a:rPr>
              <a:t>uiterlijk</a:t>
            </a:r>
            <a:endParaRPr lang="fr-FR" sz="14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1913" y="8615363"/>
            <a:ext cx="515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Op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dit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Hercules-product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wordt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2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jaar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garantie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verleend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Hercules® is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Guillemot Corporation S.A. Microsoft® Windows® </a:t>
            </a:r>
            <a:r>
              <a:rPr lang="en-US" sz="600" dirty="0" smtClean="0">
                <a:solidFill>
                  <a:schemeClr val="bg1"/>
                </a:solidFill>
                <a:latin typeface="Calibri"/>
                <a:ea typeface="ＭＳ Ｐゴシック"/>
              </a:rPr>
              <a:t>V</a:t>
            </a:r>
            <a:r>
              <a:rPr lang="en-US" sz="600" b="0" i="0" dirty="0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ista, 7 en 8 </a:t>
            </a:r>
            <a:r>
              <a:rPr lang="en-US" sz="600" b="0" i="0" dirty="0" err="1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Microsoft Corporation in de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Verenigde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Staten en/of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andere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landen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 Intel® en Core™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Intel Corporation. Apple®, het Apple-logo en Mac OS®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Apple Computer, Inc.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Alle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andere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en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merknamen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eigendom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de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respectieve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eigenaren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Afbeeldingen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niet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bindend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</a:t>
            </a:r>
          </a:p>
        </p:txBody>
      </p:sp>
      <p:sp>
        <p:nvSpPr>
          <p:cNvPr id="15392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1200" b="1" i="0">
                <a:latin typeface="Calibri"/>
                <a:ea typeface="ＭＳ Ｐゴシック"/>
                <a:cs typeface="+mn-cs"/>
              </a:rPr>
              <a:t>www.hercules.com</a:t>
            </a:r>
          </a:p>
        </p:txBody>
      </p:sp>
      <p:sp>
        <p:nvSpPr>
          <p:cNvPr id="2083" name="ZoneTexte 46"/>
          <p:cNvSpPr txBox="1">
            <a:spLocks noChangeArrowheads="1"/>
          </p:cNvSpPr>
          <p:nvPr/>
        </p:nvSpPr>
        <p:spPr bwMode="auto">
          <a:xfrm>
            <a:off x="5216525" y="8677275"/>
            <a:ext cx="1574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GB" sz="1100" b="0" i="1" u="sng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Uw contactpersoon:</a:t>
            </a:r>
          </a:p>
          <a:p>
            <a:pPr algn="l" defTabSz="914400">
              <a:buNone/>
            </a:pPr>
            <a:r>
              <a:rPr lang="en-GB" sz="1100" b="0" i="1">
                <a:solidFill>
                  <a:schemeClr val="bg1"/>
                </a:solidFill>
                <a:latin typeface="Calibri"/>
                <a:ea typeface="ＭＳ Ｐゴシック"/>
                <a:cs typeface="ＭＳ Ｐゴシック"/>
              </a:rPr>
              <a:t>xxxxxxxxxxxxxxxxxxxxxxx</a:t>
            </a:r>
          </a:p>
        </p:txBody>
      </p:sp>
      <p:pic>
        <p:nvPicPr>
          <p:cNvPr id="153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à coins arrondis 35"/>
          <p:cNvSpPr/>
          <p:nvPr/>
        </p:nvSpPr>
        <p:spPr>
          <a:xfrm>
            <a:off x="4808538" y="8048625"/>
            <a:ext cx="1995487" cy="6572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en-US" sz="900" b="0" i="0" dirty="0" err="1">
                <a:solidFill>
                  <a:schemeClr val="bg1"/>
                </a:solidFill>
                <a:latin typeface="+mj-lt"/>
                <a:ea typeface="ＭＳ Ｐゴシック"/>
              </a:rPr>
              <a:t>Referentienummer</a:t>
            </a:r>
            <a:r>
              <a:rPr lang="en-US" sz="900" b="0" i="0" dirty="0">
                <a:solidFill>
                  <a:schemeClr val="bg1"/>
                </a:solidFill>
                <a:latin typeface="+mj-lt"/>
                <a:ea typeface="ＭＳ Ｐゴシック"/>
              </a:rPr>
              <a:t> / </a:t>
            </a:r>
            <a:r>
              <a:rPr lang="en-US" sz="900" b="0" i="0" dirty="0" err="1" smtClean="0">
                <a:solidFill>
                  <a:schemeClr val="bg1"/>
                </a:solidFill>
                <a:latin typeface="+mj-lt"/>
                <a:ea typeface="ＭＳ Ｐゴシック"/>
              </a:rPr>
              <a:t>streepjescode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</a:t>
            </a:r>
            <a:endParaRPr lang="en-US" sz="90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EMEA: 4780771 / 3 362934744458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USA: 4780771 / 6 63296419637</a:t>
            </a:r>
            <a:endParaRPr lang="en-US" sz="900" b="0" i="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pic>
        <p:nvPicPr>
          <p:cNvPr id="38" name="Picture 4" descr="\\GIFRSTO3\Share-StudioGraphique\ARCHIVE\2014\Hercules\DJControlAirSseries\TitreDJCairS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37" y="539750"/>
            <a:ext cx="3151063" cy="7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30816"/>
              </p:ext>
            </p:extLst>
          </p:nvPr>
        </p:nvGraphicFramePr>
        <p:xfrm>
          <a:off x="5243195" y="611560"/>
          <a:ext cx="1588284" cy="21791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8284"/>
              </a:tblGrid>
              <a:tr h="1823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Technische</a:t>
                      </a:r>
                      <a:r>
                        <a:rPr lang="en-US" sz="8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8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specificaties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8504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USB DJ-controller met audio-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uitgangen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40487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Tweedecks-mengpaneel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voor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DJ's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Drukgevoelige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jogwielen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Contactloze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bediening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voor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airmixing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8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progressief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reagerende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pads</a:t>
                      </a:r>
                    </a:p>
                  </a:txBody>
                  <a:tcPr marT="45707" marB="45707" horzOverflow="overflow"/>
                </a:tc>
              </a:tr>
              <a:tr h="40487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Ingebouwde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audio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1/8” (3,5 mm) stereo-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uitgang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voor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de mix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1/4” (6,35 mm)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uitgang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voor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stereokoptelefoon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40487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DJ-software: DJUCED 18°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Gebruiksvriendelijk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en </a:t>
                      </a:r>
                      <a:r>
                        <a:rPr lang="en-US" sz="7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krachtig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Meng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instant 2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audiotracks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Sla de mix op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als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audiobestand</a:t>
                      </a: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322714"/>
              </p:ext>
            </p:extLst>
          </p:nvPr>
        </p:nvGraphicFramePr>
        <p:xfrm>
          <a:off x="5271265" y="2915816"/>
          <a:ext cx="1502836" cy="1005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2836"/>
              </a:tblGrid>
              <a:tr h="18329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Mechanische</a:t>
                      </a:r>
                      <a:r>
                        <a:rPr lang="en-US" sz="8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8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specificaties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70200">
                <a:tc>
                  <a:txBody>
                    <a:bodyPr/>
                    <a:lstStyle/>
                    <a:p>
                      <a:pPr marL="539496" marR="0" indent="-53949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Behuizing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: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35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x 22 x 3 cm</a:t>
                      </a:r>
                    </a:p>
                  </a:txBody>
                  <a:tcPr marT="45707" marB="45707" horzOverflow="overflow"/>
                </a:tc>
              </a:tr>
              <a:tr h="170200">
                <a:tc>
                  <a:txBody>
                    <a:bodyPr/>
                    <a:lstStyle/>
                    <a:p>
                      <a:pPr marL="539496" marR="0" indent="-53949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Jogwielen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: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10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cm diameter</a:t>
                      </a:r>
                    </a:p>
                  </a:txBody>
                  <a:tcPr marT="45707" marB="45707" horzOverflow="overflow"/>
                </a:tc>
              </a:tr>
              <a:tr h="170200">
                <a:tc>
                  <a:txBody>
                    <a:bodyPr/>
                    <a:lstStyle/>
                    <a:p>
                      <a:pPr marL="539496" marR="0" indent="-53949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Gewicht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: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1,4 kg</a:t>
                      </a:r>
                    </a:p>
                  </a:txBody>
                  <a:tcPr marT="45707" marB="45707" horzOverflow="overflow"/>
                </a:tc>
              </a:tr>
              <a:tr h="170200">
                <a:tc>
                  <a:txBody>
                    <a:bodyPr/>
                    <a:lstStyle/>
                    <a:p>
                      <a:pPr marL="539496" marR="0" indent="-53949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USB-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kabel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: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aangesloten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74694"/>
              </p:ext>
            </p:extLst>
          </p:nvPr>
        </p:nvGraphicFramePr>
        <p:xfrm>
          <a:off x="5282262" y="4003822"/>
          <a:ext cx="1481476" cy="17982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1476"/>
              </a:tblGrid>
              <a:tr h="15431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Minimumconfiguratie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711" marB="45711" horzOverflow="overflow"/>
                </a:tc>
              </a:tr>
              <a:tr h="1505366">
                <a:tc>
                  <a:txBody>
                    <a:bodyPr/>
                    <a:lstStyle/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Computer met 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2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GHz CPU of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sneller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 GB RAM of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meer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USB-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poort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die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voeding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levert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100 MB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vrije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schijfruimte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Cd/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dvd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-drive</a:t>
                      </a: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Internettoegang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Stereospeakers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met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ingebouwde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versterker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en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koptelefoon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700" strike="noStrike" dirty="0" smtClean="0">
                        <a:solidFill>
                          <a:schemeClr val="tx1"/>
                        </a:solidFill>
                        <a:latin typeface="Calibri"/>
                        <a:ea typeface="ＭＳ Ｐゴシック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Besturingssysteem</a:t>
                      </a:r>
                      <a:r>
                        <a:rPr lang="en-US" sz="7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(32-bit / 64-bit)</a:t>
                      </a: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Microsoft </a:t>
                      </a:r>
                      <a:r>
                        <a:rPr lang="en-US" sz="7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Windows®Vista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, 7of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8</a:t>
                      </a: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of Mac OS 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10.7 10.8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of 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10.9 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op Core Duo Mac</a:t>
                      </a:r>
                    </a:p>
                  </a:txBody>
                  <a:tcPr marT="45711" marB="45711" horzOverflow="overflow"/>
                </a:tc>
              </a:tr>
            </a:tbl>
          </a:graphicData>
        </a:graphic>
      </p:graphicFrame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60387"/>
              </p:ext>
            </p:extLst>
          </p:nvPr>
        </p:nvGraphicFramePr>
        <p:xfrm>
          <a:off x="5259892" y="5877566"/>
          <a:ext cx="1481476" cy="8379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1476"/>
              </a:tblGrid>
              <a:tr h="1440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Inhoud</a:t>
                      </a:r>
                      <a:r>
                        <a:rPr lang="en-US" sz="8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van de </a:t>
                      </a:r>
                      <a:r>
                        <a:rPr lang="en-US" sz="8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doos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656" marB="45656" horzOverflow="overflow"/>
                </a:tc>
              </a:tr>
              <a:tr h="518769">
                <a:tc>
                  <a:txBody>
                    <a:bodyPr/>
                    <a:lstStyle/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Hercules DJ Control </a:t>
                      </a:r>
                      <a:r>
                        <a:rPr lang="en-US" sz="7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Air </a:t>
                      </a:r>
                      <a:r>
                        <a:rPr lang="en-US" sz="700" b="0" i="0" u="none" strike="noStrike" cap="non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S Series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Installatie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-cd (pc/Mac) met pc/Mac DJ software</a:t>
                      </a:r>
                    </a:p>
                    <a:p>
                      <a:pPr marL="91440" marR="0" indent="-9144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/>
                        <a:buChar char="•"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Gedrukte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installatiegids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en online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handleiding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656" marB="45656" horzOverflow="overflow"/>
                </a:tc>
              </a:tr>
            </a:tbl>
          </a:graphicData>
        </a:graphic>
      </p:graphicFrame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73144"/>
              </p:ext>
            </p:extLst>
          </p:nvPr>
        </p:nvGraphicFramePr>
        <p:xfrm>
          <a:off x="5248715" y="6804248"/>
          <a:ext cx="1510420" cy="109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0420"/>
              </a:tblGrid>
              <a:tr h="12611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Verpakkingsspecificaties</a:t>
                      </a:r>
                      <a:endParaRPr lang="en-US" sz="7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horzOverflow="overflow"/>
                </a:tc>
              </a:tr>
              <a:tr h="185049">
                <a:tc>
                  <a:txBody>
                    <a:bodyPr/>
                    <a:lstStyle/>
                    <a:p>
                      <a:pPr marL="630936" marR="0" indent="-63093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Doos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	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16,7 x 10,6 x 3,1 ”</a:t>
                      </a:r>
                    </a:p>
                    <a:p>
                      <a:pPr marL="630936" marR="0" indent="-63093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42,4 x 27 x 8 cm</a:t>
                      </a:r>
                    </a:p>
                  </a:txBody>
                  <a:tcPr horzOverflow="overflow"/>
                </a:tc>
              </a:tr>
              <a:tr h="145152">
                <a:tc>
                  <a:txBody>
                    <a:bodyPr/>
                    <a:lstStyle/>
                    <a:p>
                      <a:pPr marL="630936" marR="0" indent="-63093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Hoofdverpakking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te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bepalen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Aantal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/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verpakking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3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630936" marR="0" indent="-630936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Pallet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te</a:t>
                      </a:r>
                      <a:r>
                        <a:rPr lang="en-US" sz="70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sz="700" b="0" i="0" u="none" strike="noStrike" cap="none" baseline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bepalen</a:t>
                      </a:r>
                      <a:endParaRPr lang="en-US" sz="7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3" name="Picture 3" descr="\\GIFRSTO3\Share-StudioGraphique\ARCHIVE\2014\Hercules\DJControlAirSseries\DJAirSseriesProduct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0" t="5577" r="3552" b="4469"/>
          <a:stretch/>
        </p:blipFill>
        <p:spPr bwMode="auto">
          <a:xfrm>
            <a:off x="108547" y="1274943"/>
            <a:ext cx="4184480" cy="23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\\GIFRSTO3\Share-StudioGraphique\ARCHIVE\2014\Hercules\DJControlAirSseries\CompatibilitePC-Ma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89" y="3516246"/>
            <a:ext cx="874614" cy="6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\\GIFRSTO3\Share-StudioGraphique\ARCHIVE\2014\Hercules\DJControlAirSseries\PictoBuiltInAudi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8" y="3739986"/>
            <a:ext cx="1204736" cy="3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47" y="1394988"/>
            <a:ext cx="771108" cy="5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31" y="2038105"/>
            <a:ext cx="731466" cy="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48" y="2701060"/>
            <a:ext cx="745049" cy="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26" y="3237412"/>
            <a:ext cx="790029" cy="55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 descr="\\GIFRSTO3\Share-StudioGraphique\ARCHIVE\2014\Hercules\DJControlAirSseries\packshot_DJCAirSserie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0" t="9718" r="10342" b="9986"/>
          <a:stretch/>
        </p:blipFill>
        <p:spPr bwMode="auto">
          <a:xfrm>
            <a:off x="2742746" y="4572000"/>
            <a:ext cx="2378529" cy="18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\\GIFRSTO3\Share-StudioGraphique\ARCHIVE\2014\Hercules\DJControlAirSseries\DJAirSseriesProductHD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44" y="1685241"/>
            <a:ext cx="5311905" cy="3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12049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2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fr-FR" sz="1200" b="1" i="0">
                <a:latin typeface="Calibri"/>
                <a:ea typeface="ＭＳ Ｐゴシック"/>
                <a:cs typeface="+mn-cs"/>
              </a:rPr>
              <a:t>www.hercules.com</a:t>
            </a:r>
          </a:p>
        </p:txBody>
      </p:sp>
      <p:sp>
        <p:nvSpPr>
          <p:cNvPr id="17413" name="ZoneTexte 46"/>
          <p:cNvSpPr txBox="1">
            <a:spLocks noChangeArrowheads="1"/>
          </p:cNvSpPr>
          <p:nvPr/>
        </p:nvSpPr>
        <p:spPr bwMode="auto">
          <a:xfrm>
            <a:off x="5216525" y="8677275"/>
            <a:ext cx="1574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1100" b="0" i="1" u="sng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Uw contactpersoon:</a:t>
            </a:r>
          </a:p>
          <a:p>
            <a:pPr algn="l" defTabSz="914400">
              <a:buNone/>
            </a:pPr>
            <a:r>
              <a:rPr lang="en-US" sz="1100" b="0" i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xxxxxxxxxxxxxxxxxxxxxxx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buNone/>
            </a:pPr>
            <a:r>
              <a:rPr lang="en-US" b="0" i="0">
                <a:solidFill>
                  <a:srgbClr val="FF0000"/>
                </a:solidFill>
                <a:latin typeface="Calibri"/>
                <a:ea typeface="ＭＳ Ｐゴシック"/>
                <a:cs typeface="+mn-cs"/>
              </a:rPr>
              <a:t>DJ-en</a:t>
            </a:r>
          </a:p>
        </p:txBody>
      </p:sp>
      <p:sp>
        <p:nvSpPr>
          <p:cNvPr id="21" name="ZoneTexte 12"/>
          <p:cNvSpPr txBox="1">
            <a:spLocks noChangeArrowheads="1"/>
          </p:cNvSpPr>
          <p:nvPr/>
        </p:nvSpPr>
        <p:spPr bwMode="auto">
          <a:xfrm>
            <a:off x="528638" y="4511675"/>
            <a:ext cx="373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fr-FR" sz="1100" b="1">
                <a:solidFill>
                  <a:prstClr val="white"/>
                </a:solidFill>
                <a:latin typeface="Calibri" pitchFamily="-106" charset="0"/>
              </a:rPr>
              <a:t>2.0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620688" y="1547664"/>
            <a:ext cx="5401617" cy="3710545"/>
            <a:chOff x="404663" y="1909747"/>
            <a:chExt cx="5981317" cy="4173778"/>
          </a:xfrm>
        </p:grpSpPr>
        <p:sp>
          <p:nvSpPr>
            <p:cNvPr id="30" name="ZoneTexte 29"/>
            <p:cNvSpPr txBox="1"/>
            <p:nvPr/>
          </p:nvSpPr>
          <p:spPr>
            <a:xfrm>
              <a:off x="1281759" y="1909747"/>
              <a:ext cx="4333396" cy="27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latin typeface="+mn-lt"/>
                </a:rPr>
                <a:t>     4 pads	</a:t>
              </a:r>
              <a:r>
                <a:rPr lang="fr-FR" sz="1000" smtClean="0">
                  <a:latin typeface="+mn-lt"/>
                </a:rPr>
                <a:t>       </a:t>
              </a:r>
              <a:r>
                <a:rPr lang="en-US" sz="1000" smtClean="0">
                  <a:latin typeface="Calibri"/>
                  <a:ea typeface="ＭＳ Ｐゴシック"/>
                </a:rPr>
                <a:t>Contactloze</a:t>
              </a:r>
              <a:r>
                <a:rPr lang="en-US" sz="1000" dirty="0" smtClean="0">
                  <a:latin typeface="Calibri"/>
                  <a:ea typeface="ＭＳ Ｐゴシック"/>
                </a:rPr>
                <a:t> sensor</a:t>
              </a:r>
              <a:r>
                <a:rPr lang="fr-FR" sz="1000" dirty="0" smtClean="0">
                  <a:latin typeface="+mn-lt"/>
                </a:rPr>
                <a:t>	     4 pads</a:t>
              </a:r>
              <a:endParaRPr lang="fr-FR" sz="1000" dirty="0">
                <a:latin typeface="+mn-lt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04663" y="5806565"/>
              <a:ext cx="5981317" cy="27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" indent="-91440" defTabSz="914400"/>
              <a:r>
                <a:rPr lang="fr-FR" sz="1000" dirty="0" smtClean="0">
                  <a:latin typeface="+mn-lt"/>
                </a:rPr>
                <a:t>	  </a:t>
              </a:r>
              <a:r>
                <a:rPr lang="en-US" sz="1000" dirty="0" err="1" smtClean="0">
                  <a:latin typeface="+mn-lt"/>
                </a:rPr>
                <a:t>Drukgevoelige</a:t>
              </a:r>
              <a:r>
                <a:rPr lang="en-US" sz="1000" dirty="0" smtClean="0">
                  <a:latin typeface="+mn-lt"/>
                </a:rPr>
                <a:t> </a:t>
              </a:r>
              <a:r>
                <a:rPr lang="en-US" sz="1000" dirty="0" err="1" smtClean="0">
                  <a:latin typeface="+mn-lt"/>
                </a:rPr>
                <a:t>jogwiel</a:t>
              </a:r>
              <a:r>
                <a:rPr lang="en-US" sz="1000" dirty="0" smtClean="0">
                  <a:latin typeface="+mn-lt"/>
                </a:rPr>
                <a:t>		</a:t>
              </a:r>
              <a:r>
                <a:rPr lang="fr-FR" sz="1000" dirty="0"/>
                <a:t>	</a:t>
              </a:r>
              <a:r>
                <a:rPr lang="en-US" sz="1000" dirty="0" err="1">
                  <a:latin typeface="+mn-lt"/>
                </a:rPr>
                <a:t>Drukgevoelige</a:t>
              </a:r>
              <a:r>
                <a:rPr lang="en-US" sz="1000" dirty="0">
                  <a:latin typeface="+mn-lt"/>
                </a:rPr>
                <a:t> </a:t>
              </a:r>
              <a:r>
                <a:rPr lang="en-US" sz="1000" dirty="0" err="1">
                  <a:latin typeface="+mn-lt"/>
                </a:rPr>
                <a:t>jogwiel</a:t>
              </a:r>
              <a:endParaRPr lang="en-US" sz="1000" dirty="0">
                <a:latin typeface="+mn-lt"/>
              </a:endParaRPr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532506" y="6804247"/>
            <a:ext cx="5488782" cy="1152129"/>
          </a:xfrm>
          <a:prstGeom prst="roundRect">
            <a:avLst>
              <a:gd name="adj" fmla="val 4525"/>
            </a:avLst>
          </a:prstGeom>
          <a:noFill/>
          <a:ln cap="rnd">
            <a:solidFill>
              <a:schemeClr val="bg1">
                <a:lumMod val="65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1/4</a:t>
            </a:r>
            <a:r>
              <a:rPr lang="en-US" sz="1000" dirty="0">
                <a:solidFill>
                  <a:schemeClr val="tx1"/>
                </a:solidFill>
              </a:rPr>
              <a:t>” (6,35 mm) </a:t>
            </a:r>
            <a:r>
              <a:rPr lang="en-US" sz="1000" dirty="0" err="1">
                <a:solidFill>
                  <a:schemeClr val="tx1"/>
                </a:solidFill>
              </a:rPr>
              <a:t>uitgang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voor</a:t>
            </a:r>
            <a:r>
              <a:rPr lang="en-US" sz="1000" dirty="0">
                <a:solidFill>
                  <a:schemeClr val="tx1"/>
                </a:solidFill>
              </a:rPr>
              <a:t> het </a:t>
            </a:r>
            <a:r>
              <a:rPr lang="en-US" sz="1000" dirty="0" err="1">
                <a:solidFill>
                  <a:schemeClr val="tx1"/>
                </a:solidFill>
              </a:rPr>
              <a:t>vooraf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beluisteren</a:t>
            </a:r>
            <a:r>
              <a:rPr lang="en-US" sz="1000" dirty="0">
                <a:solidFill>
                  <a:schemeClr val="tx1"/>
                </a:solidFill>
              </a:rPr>
              <a:t> van tracks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808538" y="8048625"/>
            <a:ext cx="1995487" cy="6572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en-US" sz="900" b="0" i="0" dirty="0" err="1">
                <a:solidFill>
                  <a:schemeClr val="bg1"/>
                </a:solidFill>
                <a:latin typeface="+mj-lt"/>
                <a:ea typeface="ＭＳ Ｐゴシック"/>
              </a:rPr>
              <a:t>Referentienummer</a:t>
            </a:r>
            <a:r>
              <a:rPr lang="en-US" sz="900" b="0" i="0" dirty="0">
                <a:solidFill>
                  <a:schemeClr val="bg1"/>
                </a:solidFill>
                <a:latin typeface="+mj-lt"/>
                <a:ea typeface="ＭＳ Ｐゴシック"/>
              </a:rPr>
              <a:t> / </a:t>
            </a:r>
            <a:r>
              <a:rPr lang="en-US" sz="900" b="0" i="0" dirty="0" err="1" smtClean="0">
                <a:solidFill>
                  <a:schemeClr val="bg1"/>
                </a:solidFill>
                <a:latin typeface="+mj-lt"/>
                <a:ea typeface="ＭＳ Ｐゴシック"/>
              </a:rPr>
              <a:t>streepjescode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</a:t>
            </a:r>
            <a:endParaRPr lang="en-US" sz="90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EMEA: 4780771 / 3 362934744458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USA: 4780771 / 6 63296419637</a:t>
            </a:r>
            <a:endParaRPr lang="en-US" sz="900" b="0" i="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pic>
        <p:nvPicPr>
          <p:cNvPr id="37" name="Picture 4" descr="\\GIFRSTO3\Share-StudioGraphique\ARCHIVE\2014\Hercules\DJControlAirSseries\TitreDJCairS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1" y="562424"/>
            <a:ext cx="3151063" cy="7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61913" y="8615363"/>
            <a:ext cx="515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Op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dit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Hercules-product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wordt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2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jaar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garantie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verleend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Hercules® is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Guillemot Corporation S.A. Microsoft® Windows® </a:t>
            </a:r>
            <a:r>
              <a:rPr lang="en-US" sz="600" dirty="0" smtClean="0">
                <a:solidFill>
                  <a:schemeClr val="bg1"/>
                </a:solidFill>
                <a:latin typeface="Calibri"/>
                <a:ea typeface="ＭＳ Ｐゴシック"/>
              </a:rPr>
              <a:t>V</a:t>
            </a:r>
            <a:r>
              <a:rPr lang="en-US" sz="600" b="0" i="0" dirty="0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ista, 7 en 8 </a:t>
            </a:r>
            <a:r>
              <a:rPr lang="en-US" sz="600" b="0" i="0" dirty="0" err="1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Microsoft Corporation in de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Verenigde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Staten en/of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andere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landen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 Intel® en Core™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Intel Corporation. Apple®, het Apple-logo en Mac OS®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Apple Computer, Inc.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Alle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andere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en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merknamen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eigendom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de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respectieve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eigenaren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Afbeeldingen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niet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bindend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532506" y="1547665"/>
            <a:ext cx="5472608" cy="3816423"/>
          </a:xfrm>
          <a:prstGeom prst="roundRect">
            <a:avLst>
              <a:gd name="adj" fmla="val 4525"/>
            </a:avLst>
          </a:prstGeom>
          <a:noFill/>
          <a:ln cap="rnd">
            <a:solidFill>
              <a:schemeClr val="bg1">
                <a:lumMod val="65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16332" y="5508104"/>
            <a:ext cx="5488782" cy="1152128"/>
          </a:xfrm>
          <a:prstGeom prst="roundRect">
            <a:avLst>
              <a:gd name="adj" fmla="val 4525"/>
            </a:avLst>
          </a:prstGeom>
          <a:noFill/>
          <a:ln cap="rnd">
            <a:solidFill>
              <a:schemeClr val="bg1">
                <a:lumMod val="65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>
              <a:spcBef>
                <a:spcPts val="600"/>
              </a:spcBef>
            </a:pPr>
            <a:r>
              <a:rPr lang="en-US" sz="1000" dirty="0" smtClean="0">
                <a:solidFill>
                  <a:schemeClr val="tx1"/>
                </a:solidFill>
              </a:rPr>
              <a:t>1/8</a:t>
            </a:r>
            <a:r>
              <a:rPr lang="en-US" sz="1000" dirty="0">
                <a:solidFill>
                  <a:schemeClr val="tx1"/>
                </a:solidFill>
              </a:rPr>
              <a:t>” (3.5 mm) stereo mini-jack output </a:t>
            </a:r>
            <a:r>
              <a:rPr lang="en-US" sz="1000" dirty="0" smtClean="0">
                <a:solidFill>
                  <a:schemeClr val="tx1"/>
                </a:solidFill>
              </a:rPr>
              <a:t>on the rear for </a:t>
            </a:r>
            <a:r>
              <a:rPr lang="en-US" sz="1000" dirty="0">
                <a:solidFill>
                  <a:schemeClr val="tx1"/>
                </a:solidFill>
              </a:rPr>
              <a:t>the mix</a:t>
            </a: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7" y="6848055"/>
            <a:ext cx="4997573" cy="80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8" y="5540704"/>
            <a:ext cx="4915464" cy="8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lèche vers le bas 43"/>
          <p:cNvSpPr/>
          <p:nvPr/>
        </p:nvSpPr>
        <p:spPr>
          <a:xfrm rot="10800000">
            <a:off x="1401864" y="4211961"/>
            <a:ext cx="254404" cy="800028"/>
          </a:xfrm>
          <a:prstGeom prst="down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 rot="10800000">
            <a:off x="4788263" y="4211961"/>
            <a:ext cx="254404" cy="800028"/>
          </a:xfrm>
          <a:prstGeom prst="down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>
            <a:off x="3046424" y="1763689"/>
            <a:ext cx="291151" cy="216023"/>
          </a:xfrm>
          <a:prstGeom prst="downArrow">
            <a:avLst>
              <a:gd name="adj1" fmla="val 34243"/>
              <a:gd name="adj2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bas 46"/>
          <p:cNvSpPr/>
          <p:nvPr/>
        </p:nvSpPr>
        <p:spPr>
          <a:xfrm>
            <a:off x="1685725" y="1763688"/>
            <a:ext cx="254404" cy="640161"/>
          </a:xfrm>
          <a:prstGeom prst="down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8" name="Flèche vers le bas 47"/>
          <p:cNvSpPr/>
          <p:nvPr/>
        </p:nvSpPr>
        <p:spPr>
          <a:xfrm>
            <a:off x="4463118" y="1763688"/>
            <a:ext cx="254404" cy="640161"/>
          </a:xfrm>
          <a:prstGeom prst="down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86688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2594074" y="1446817"/>
            <a:ext cx="4209951" cy="66018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900" b="1" i="0" u="sng" dirty="0" err="1">
                <a:latin typeface="+mj-lt"/>
                <a:ea typeface="ＭＳ Ｐゴシック"/>
                <a:cs typeface="Arial"/>
              </a:rPr>
              <a:t>Luchtbesturing</a:t>
            </a:r>
            <a:endParaRPr lang="en-US" sz="900" b="1" i="0" u="sng" dirty="0">
              <a:latin typeface="+mj-lt"/>
              <a:ea typeface="ＭＳ Ｐゴシック"/>
              <a:cs typeface="Arial"/>
            </a:endParaRPr>
          </a:p>
          <a:p>
            <a:pPr algn="l" defTabSz="914400">
              <a:buNone/>
            </a:pP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Waarom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heet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 de controller de DJ Control Air?</a:t>
            </a:r>
          </a:p>
          <a:p>
            <a:pPr algn="l" defTabSz="914400">
              <a:buNone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Air is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afkorting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van Adjustment by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InfraRed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: het is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contactloze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manier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van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bedienen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De DJ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houdt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hand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boven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infrarood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lichtstraal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De controller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berekent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afstand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tussen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sensor en de hand, en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zet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deze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waarde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om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in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MIDI-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opdracht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De MIDI-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opdracht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moduleert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instelling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in de DJ-software.</a:t>
            </a:r>
          </a:p>
          <a:p>
            <a:pPr algn="l" defTabSz="914400">
              <a:buNone/>
            </a:pPr>
            <a:endParaRPr lang="en-US" sz="900" dirty="0" smtClean="0">
              <a:latin typeface="+mj-lt"/>
              <a:cs typeface="Arial"/>
            </a:endParaRPr>
          </a:p>
          <a:p>
            <a:pPr algn="l" defTabSz="914400">
              <a:buNone/>
            </a:pP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Werkt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 Air-</a:t>
            </a: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bediening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alleen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onder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bepaalde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1" i="0" dirty="0" err="1">
                <a:latin typeface="+mj-lt"/>
                <a:ea typeface="ＭＳ Ｐゴシック"/>
                <a:cs typeface="Arial"/>
              </a:rPr>
              <a:t>lichtomstandigheden</a:t>
            </a:r>
            <a:r>
              <a:rPr lang="en-US" sz="900" b="1" i="0" dirty="0">
                <a:latin typeface="+mj-lt"/>
                <a:ea typeface="ＭＳ Ｐゴシック"/>
                <a:cs typeface="Arial"/>
              </a:rPr>
              <a:t>?</a:t>
            </a:r>
          </a:p>
          <a:p>
            <a:pPr algn="l" defTabSz="914400">
              <a:buNone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Nee, Air-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bediening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werkt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onder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alle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lichtomstandigheden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straal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van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infrarood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licht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die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richting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hand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 smtClean="0">
                <a:latin typeface="+mj-lt"/>
                <a:ea typeface="ＭＳ Ｐゴシック"/>
                <a:cs typeface="Arial"/>
              </a:rPr>
              <a:t>gestuurd</a:t>
            </a:r>
            <a:r>
              <a:rPr lang="en-US" sz="900" dirty="0" smtClean="0">
                <a:latin typeface="+mj-lt"/>
                <a:ea typeface="ＭＳ Ｐゴシック"/>
                <a:cs typeface="Arial"/>
              </a:rPr>
              <a:t>, </a:t>
            </a:r>
            <a:r>
              <a:rPr lang="en-US" sz="900" b="0" i="0" dirty="0" smtClean="0">
                <a:latin typeface="+mj-lt"/>
                <a:ea typeface="ＭＳ Ｐゴシック"/>
                <a:cs typeface="Arial"/>
              </a:rPr>
              <a:t>is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onzichtbaar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De sensor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vangt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het door de hand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weerkaatste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infrarood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licht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op en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berekent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vervolgens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afstand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tussen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hand en de controller.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Dit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systeem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niet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beïnvloed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door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hoeveelheid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omgevingslicht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 Air-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bediening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werkt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overdag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, 's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nacht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en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onder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elke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lichtconditie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Air-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bediening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werkt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ook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met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alle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huidtinten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Alleen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met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zwarte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handschoenen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 smtClean="0">
                <a:latin typeface="+mj-lt"/>
                <a:ea typeface="ＭＳ Ｐゴシック"/>
                <a:cs typeface="Arial"/>
              </a:rPr>
              <a:t>functioneert</a:t>
            </a:r>
            <a:r>
              <a:rPr lang="en-US" sz="900" b="0" i="0" dirty="0" smtClean="0">
                <a:latin typeface="+mj-lt"/>
                <a:ea typeface="ＭＳ Ｐゴシック"/>
                <a:cs typeface="Arial"/>
              </a:rPr>
              <a:t> het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niet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omdat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deze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infrarode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licht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niet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weerkaatsen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None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</a:p>
          <a:p>
            <a:pPr algn="l" defTabSz="914400">
              <a:buNone/>
            </a:pPr>
            <a:endParaRPr lang="en-US" sz="900" b="1" i="0" u="sng" dirty="0" smtClean="0">
              <a:latin typeface="+mj-lt"/>
              <a:ea typeface="ＭＳ Ｐゴシック"/>
              <a:cs typeface="Arial"/>
            </a:endParaRPr>
          </a:p>
          <a:p>
            <a:pPr algn="l" defTabSz="914400">
              <a:buNone/>
            </a:pPr>
            <a:r>
              <a:rPr lang="en-US" sz="900" b="1" i="0" u="sng" dirty="0" smtClean="0">
                <a:latin typeface="+mj-lt"/>
                <a:ea typeface="ＭＳ Ｐゴシック"/>
                <a:cs typeface="Arial"/>
              </a:rPr>
              <a:t>8 pads</a:t>
            </a:r>
            <a:endParaRPr lang="en-US" sz="900" b="1" i="0" u="sng" dirty="0">
              <a:latin typeface="+mj-lt"/>
              <a:ea typeface="ＭＳ Ｐゴシック"/>
              <a:cs typeface="Arial"/>
            </a:endParaRPr>
          </a:p>
          <a:p>
            <a:pPr algn="l" defTabSz="914400">
              <a:buNone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2 sets van 4 pads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voor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bedienen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van loops, de sampler en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effecten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De DJ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tikt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op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pad met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vingertop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en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bedient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hiermee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loops, sampler of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effecten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De pads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lichten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op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aangeraakt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Elke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pad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kan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aanraking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vertalen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in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/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uit-opdracht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of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kan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snelheid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waarmee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getikt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omzetten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in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bijpassende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waarde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voor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verzenden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besturingsopdracht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Bijvoorbeeld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: in de modus sampler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kan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aanraaksnelheid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het volume van de sample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bepalen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 Hoe hard de DJ op de pad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tikt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,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bepaalt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hoe hard of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zacht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sample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afgespeeld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None/>
            </a:pPr>
            <a:endParaRPr lang="en-US" sz="900" dirty="0" smtClean="0">
              <a:latin typeface="+mj-lt"/>
              <a:cs typeface="Arial"/>
            </a:endParaRPr>
          </a:p>
          <a:p>
            <a:pPr algn="l" defTabSz="914400">
              <a:buNone/>
            </a:pPr>
            <a:endParaRPr lang="en-US" sz="900" b="1" i="0" u="sng" dirty="0" smtClean="0">
              <a:latin typeface="+mj-lt"/>
              <a:ea typeface="ＭＳ Ｐゴシック"/>
              <a:cs typeface="Arial"/>
            </a:endParaRPr>
          </a:p>
          <a:p>
            <a:pPr algn="l" defTabSz="914400">
              <a:buNone/>
            </a:pPr>
            <a:r>
              <a:rPr lang="en-US" sz="900" b="1" i="0" u="sng" dirty="0" err="1" smtClean="0">
                <a:latin typeface="+mj-lt"/>
                <a:ea typeface="ＭＳ Ｐゴシック"/>
                <a:cs typeface="Arial"/>
              </a:rPr>
              <a:t>Drukgevoelige</a:t>
            </a:r>
            <a:r>
              <a:rPr lang="en-US" sz="900" b="1" i="0" u="sng" dirty="0" smtClean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1" i="0" u="sng" dirty="0" err="1">
                <a:latin typeface="+mj-lt"/>
                <a:ea typeface="ＭＳ Ｐゴシック"/>
                <a:cs typeface="Arial"/>
              </a:rPr>
              <a:t>jogwielen</a:t>
            </a:r>
            <a:endParaRPr lang="en-US" sz="900" b="1" i="0" u="sng" dirty="0">
              <a:latin typeface="+mj-lt"/>
              <a:ea typeface="ＭＳ Ｐゴシック"/>
              <a:cs typeface="Arial"/>
            </a:endParaRPr>
          </a:p>
          <a:p>
            <a:pPr algn="l" defTabSz="914400">
              <a:buNone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jogwielen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detecteren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druk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van de DJ-hand.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In de modus scratch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zullen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jogwielen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gaan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scratchen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gewicht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van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hand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gedecteerd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en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stoppen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met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scratchen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hand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niet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meer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gedetecteerd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Hierdoor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kan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DJ:</a:t>
            </a:r>
          </a:p>
          <a:p>
            <a:pPr marL="548640" lvl="1" indent="-91440"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het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afspelen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stoppen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door op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jogwiel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drukken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marL="548640" lvl="1" indent="-91440"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het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afspelen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hervatten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door de hand op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tillen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marL="548640" lvl="1" indent="-91440" algn="l" defTabSz="914400">
              <a:buFont typeface="Arial"/>
              <a:buChar char="•"/>
            </a:pP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scratchen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door het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jogwiel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al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ingedrukt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draaien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en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stoppen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met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scratchen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door de hand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weer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op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tillen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marL="548640" lvl="1" indent="-91440"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de pitch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veranderen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(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pitchbend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)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afspelen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staat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/ in de tracks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navigeren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afspelen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uit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staat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door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aan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buitenring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van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jogwielen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draaien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en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er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niet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op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te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drukken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  <a:p>
            <a:pPr algn="l" defTabSz="914400">
              <a:buFont typeface="Arial"/>
              <a:buChar char="•"/>
            </a:pP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scratchen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uit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staat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,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veranderen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jogwielen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de pitch of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navigeren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in de tracks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als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gedraaid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,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ongeacht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of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ze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worden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 </a:t>
            </a:r>
            <a:r>
              <a:rPr lang="en-US" sz="900" b="0" i="0" dirty="0" err="1">
                <a:latin typeface="+mj-lt"/>
                <a:ea typeface="ＭＳ Ｐゴシック"/>
                <a:cs typeface="Arial"/>
              </a:rPr>
              <a:t>ingedrukt</a:t>
            </a:r>
            <a:r>
              <a:rPr lang="en-US" sz="900" b="0" i="0" dirty="0">
                <a:latin typeface="+mj-lt"/>
                <a:ea typeface="ＭＳ Ｐゴシック"/>
                <a:cs typeface="Arial"/>
              </a:rPr>
              <a:t>.</a:t>
            </a:r>
          </a:p>
        </p:txBody>
      </p:sp>
      <p:sp>
        <p:nvSpPr>
          <p:cNvPr id="17412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fr-FR" sz="1200" b="1" i="0">
                <a:latin typeface="Calibri"/>
                <a:ea typeface="ＭＳ Ｐゴシック"/>
                <a:cs typeface="+mn-cs"/>
              </a:rPr>
              <a:t>www.hercules.com</a:t>
            </a:r>
          </a:p>
        </p:txBody>
      </p:sp>
      <p:sp>
        <p:nvSpPr>
          <p:cNvPr id="17413" name="ZoneTexte 46"/>
          <p:cNvSpPr txBox="1">
            <a:spLocks noChangeArrowheads="1"/>
          </p:cNvSpPr>
          <p:nvPr/>
        </p:nvSpPr>
        <p:spPr bwMode="auto">
          <a:xfrm>
            <a:off x="5216525" y="8677275"/>
            <a:ext cx="1574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1100" b="0" i="1" u="sng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Uw contactpersoon:</a:t>
            </a:r>
          </a:p>
          <a:p>
            <a:pPr algn="l" defTabSz="914400">
              <a:buNone/>
            </a:pPr>
            <a:r>
              <a:rPr lang="en-US" sz="1100" b="0" i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xxxxxxxxxxxxxxxxxxxxxxx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buNone/>
            </a:pPr>
            <a:r>
              <a:rPr lang="en-US" b="0" i="0">
                <a:solidFill>
                  <a:srgbClr val="FF0000"/>
                </a:solidFill>
                <a:latin typeface="Calibri"/>
                <a:ea typeface="ＭＳ Ｐゴシック"/>
                <a:cs typeface="+mn-cs"/>
              </a:rPr>
              <a:t>DJ-en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4808538" y="8048625"/>
            <a:ext cx="1995487" cy="6572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en-US" sz="900" b="0" i="0" dirty="0" err="1">
                <a:solidFill>
                  <a:schemeClr val="bg1"/>
                </a:solidFill>
                <a:latin typeface="+mj-lt"/>
                <a:ea typeface="ＭＳ Ｐゴシック"/>
              </a:rPr>
              <a:t>Referentienummer</a:t>
            </a:r>
            <a:r>
              <a:rPr lang="en-US" sz="900" b="0" i="0" dirty="0">
                <a:solidFill>
                  <a:schemeClr val="bg1"/>
                </a:solidFill>
                <a:latin typeface="+mj-lt"/>
                <a:ea typeface="ＭＳ Ｐゴシック"/>
              </a:rPr>
              <a:t> / </a:t>
            </a:r>
            <a:r>
              <a:rPr lang="en-US" sz="900" b="0" i="0" dirty="0" err="1" smtClean="0">
                <a:solidFill>
                  <a:schemeClr val="bg1"/>
                </a:solidFill>
                <a:latin typeface="+mj-lt"/>
                <a:ea typeface="ＭＳ Ｐゴシック"/>
              </a:rPr>
              <a:t>streepjescode</a:t>
            </a:r>
            <a:r>
              <a:rPr lang="en-US" sz="9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 </a:t>
            </a:r>
            <a:endParaRPr lang="en-US" sz="90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EMEA: 4780771 / 3 362934744458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USA: 4780771 / 6 63296419637</a:t>
            </a:r>
            <a:endParaRPr lang="en-US" sz="900" b="0" i="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pic>
        <p:nvPicPr>
          <p:cNvPr id="34" name="Picture 4" descr="\\GIFRSTO3\Share-StudioGraphique\ARCHIVE\2014\Hercules\DJControlAirSseries\TitreDJCairS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04" y="539750"/>
            <a:ext cx="3018592" cy="7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1913" y="8615363"/>
            <a:ext cx="515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Op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dit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Hercules-product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wordt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2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jaar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garantie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verleend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Hercules® is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Guillemot Corporation S.A. Microsoft® Windows® </a:t>
            </a:r>
            <a:r>
              <a:rPr lang="en-US" sz="600" dirty="0" smtClean="0">
                <a:solidFill>
                  <a:schemeClr val="bg1"/>
                </a:solidFill>
                <a:latin typeface="Calibri"/>
                <a:ea typeface="ＭＳ Ｐゴシック"/>
              </a:rPr>
              <a:t>V</a:t>
            </a:r>
            <a:r>
              <a:rPr lang="en-US" sz="600" b="0" i="0" dirty="0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ista, 7 en 8 </a:t>
            </a:r>
            <a:r>
              <a:rPr lang="en-US" sz="600" b="0" i="0" dirty="0" err="1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Microsoft Corporation in de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Verenigde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Staten en/of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andere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landen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 Intel® en Core™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Intel Corporation. Apple®, het Apple-logo en Mac OS®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geregistreerde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Apple Computer, Inc.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Alle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andere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handelsmerken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en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merknamen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eigendom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van de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respectieve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eigenaren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Afbeeldingen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zijn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niet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bindend</a:t>
            </a:r>
            <a:r>
              <a:rPr lang="en-US" sz="600" b="0" i="0" dirty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.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3" y="6222828"/>
            <a:ext cx="2180282" cy="9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à coins arrondis 36"/>
          <p:cNvSpPr/>
          <p:nvPr/>
        </p:nvSpPr>
        <p:spPr>
          <a:xfrm>
            <a:off x="61913" y="5940152"/>
            <a:ext cx="2486025" cy="14401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8" y="4183302"/>
            <a:ext cx="1762454" cy="11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69115" y="4040025"/>
            <a:ext cx="2486025" cy="14401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69115" y="1807777"/>
            <a:ext cx="2486025" cy="164110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5" descr="C:\Users\phermant.GUILLEMOT\Desktop\Captur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5"/>
          <a:stretch/>
        </p:blipFill>
        <p:spPr bwMode="auto">
          <a:xfrm>
            <a:off x="210068" y="2109411"/>
            <a:ext cx="2098037" cy="10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1025</Words>
  <Application>Microsoft Office PowerPoint</Application>
  <PresentationFormat>Affichage à l'écran (4:3)</PresentationFormat>
  <Paragraphs>140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Gindreau</dc:creator>
  <cp:lastModifiedBy>Pauline Hermant</cp:lastModifiedBy>
  <cp:revision>173</cp:revision>
  <cp:lastPrinted>2011-05-23T16:22:26Z</cp:lastPrinted>
  <dcterms:created xsi:type="dcterms:W3CDTF">2011-08-29T05:58:34Z</dcterms:created>
  <dcterms:modified xsi:type="dcterms:W3CDTF">2014-06-18T13:25:24Z</dcterms:modified>
</cp:coreProperties>
</file>