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6858000" cy="9144000" type="screen4x3"/>
  <p:notesSz cx="6799263" cy="9929813"/>
  <p:defaultTextStyle>
    <a:defPPr>
      <a:defRPr lang="fr-FR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346" autoAdjust="0"/>
    <p:restoredTop sz="94660"/>
  </p:normalViewPr>
  <p:slideViewPr>
    <p:cSldViewPr snapToGrid="0">
      <p:cViewPr>
        <p:scale>
          <a:sx n="95" d="100"/>
          <a:sy n="95" d="100"/>
        </p:scale>
        <p:origin x="-1644" y="79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4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683A712A-DC56-4115-9E2B-87F9B58A049F}" type="datetime1">
              <a:rPr lang="fr-FR"/>
              <a:pPr>
                <a:defRPr/>
              </a:pPr>
              <a:t>18/06/2014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4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D61570FE-5DB2-485F-BED0-8F3449A08F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1073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4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64851A89-8117-40B1-AA2B-112BC86D2C6B}" type="datetime1">
              <a:rPr lang="fr-FR"/>
              <a:pPr>
                <a:defRPr/>
              </a:pPr>
              <a:t>18/06/2014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4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6AE22C07-D5D6-4717-B245-ACAC80BE67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0499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A6C82C-A63B-402B-9D91-3EB4CE21C774}" type="slidenum">
              <a:rPr lang="fr-FR" smtClean="0">
                <a:latin typeface="Calibri" pitchFamily="34" charset="0"/>
                <a:ea typeface="ＭＳ Ｐゴシック" pitchFamily="34" charset="-128"/>
              </a:rPr>
              <a:pPr/>
              <a:t>1</a:t>
            </a:fld>
            <a:endParaRPr 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49AAF93-064D-45EC-A69A-D1D092FA6883}" type="slidenum">
              <a:rPr 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49AAF93-064D-45EC-A69A-D1D092FA6883}" type="slidenum">
              <a:rPr 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36BE4-1E57-48E6-A21E-C784B5296ED7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CC429-8202-4309-AD57-DE2527CF99C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185F3-3B94-47B6-8A3A-826B7B1E3285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75841-4A17-4DF7-8215-11DB022D72E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238BF-FDD0-42C2-A959-5C81336F78F2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E98EA-E67F-4E27-8795-269BDBB4614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BE168-5D39-4726-B75C-0906C6672D71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E7BEF-5962-4140-9EE5-94E9A2DD9C1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6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6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5C33F-BF29-4852-A1AB-732BA9606D87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22355-03DA-4A13-A0F0-F71BE40F7CF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1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72CBB-2394-4B6D-B7D4-E3D671A84766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2EF04-EFF7-434E-812B-8D273A6088D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2" indent="0">
              <a:buNone/>
              <a:defRPr sz="2000" b="1"/>
            </a:lvl2pPr>
            <a:lvl3pPr marL="914343" indent="0">
              <a:buNone/>
              <a:defRPr sz="1800" b="1"/>
            </a:lvl3pPr>
            <a:lvl4pPr marL="1371515" indent="0">
              <a:buNone/>
              <a:defRPr sz="1600" b="1"/>
            </a:lvl4pPr>
            <a:lvl5pPr marL="1828686" indent="0">
              <a:buNone/>
              <a:defRPr sz="1600" b="1"/>
            </a:lvl5pPr>
            <a:lvl6pPr marL="2285857" indent="0">
              <a:buNone/>
              <a:defRPr sz="1600" b="1"/>
            </a:lvl6pPr>
            <a:lvl7pPr marL="2743029" indent="0">
              <a:buNone/>
              <a:defRPr sz="1600" b="1"/>
            </a:lvl7pPr>
            <a:lvl8pPr marL="3200200" indent="0">
              <a:buNone/>
              <a:defRPr sz="1600" b="1"/>
            </a:lvl8pPr>
            <a:lvl9pPr marL="3657372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2" indent="0">
              <a:buNone/>
              <a:defRPr sz="2000" b="1"/>
            </a:lvl2pPr>
            <a:lvl3pPr marL="914343" indent="0">
              <a:buNone/>
              <a:defRPr sz="1800" b="1"/>
            </a:lvl3pPr>
            <a:lvl4pPr marL="1371515" indent="0">
              <a:buNone/>
              <a:defRPr sz="1600" b="1"/>
            </a:lvl4pPr>
            <a:lvl5pPr marL="1828686" indent="0">
              <a:buNone/>
              <a:defRPr sz="1600" b="1"/>
            </a:lvl5pPr>
            <a:lvl6pPr marL="2285857" indent="0">
              <a:buNone/>
              <a:defRPr sz="1600" b="1"/>
            </a:lvl6pPr>
            <a:lvl7pPr marL="2743029" indent="0">
              <a:buNone/>
              <a:defRPr sz="1600" b="1"/>
            </a:lvl7pPr>
            <a:lvl8pPr marL="3200200" indent="0">
              <a:buNone/>
              <a:defRPr sz="1600" b="1"/>
            </a:lvl8pPr>
            <a:lvl9pPr marL="3657372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D1DAF-26EA-49BA-9335-BD440A048E91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D9639-EDCB-4F93-9A4E-235535CABDE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3E6B4-7E5A-4231-97EF-3022A4FE0EEC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A4730-2818-4AA5-A5F2-7F5953E7542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E955-1150-4045-9F40-9C3923EFD73B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E668D-5052-4174-9BC4-FDF202DFF39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72" indent="0">
              <a:buNone/>
              <a:defRPr sz="1200"/>
            </a:lvl2pPr>
            <a:lvl3pPr marL="914343" indent="0">
              <a:buNone/>
              <a:defRPr sz="1000"/>
            </a:lvl3pPr>
            <a:lvl4pPr marL="1371515" indent="0">
              <a:buNone/>
              <a:defRPr sz="900"/>
            </a:lvl4pPr>
            <a:lvl5pPr marL="1828686" indent="0">
              <a:buNone/>
              <a:defRPr sz="900"/>
            </a:lvl5pPr>
            <a:lvl6pPr marL="2285857" indent="0">
              <a:buNone/>
              <a:defRPr sz="900"/>
            </a:lvl6pPr>
            <a:lvl7pPr marL="2743029" indent="0">
              <a:buNone/>
              <a:defRPr sz="900"/>
            </a:lvl7pPr>
            <a:lvl8pPr marL="3200200" indent="0">
              <a:buNone/>
              <a:defRPr sz="900"/>
            </a:lvl8pPr>
            <a:lvl9pPr marL="3657372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76EEF-642E-4038-B571-886447C13D20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A9049-CDF1-48D9-9223-7F38F0A8049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4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2" indent="0">
              <a:buNone/>
              <a:defRPr sz="2800"/>
            </a:lvl2pPr>
            <a:lvl3pPr marL="914343" indent="0">
              <a:buNone/>
              <a:defRPr sz="2400"/>
            </a:lvl3pPr>
            <a:lvl4pPr marL="1371515" indent="0">
              <a:buNone/>
              <a:defRPr sz="2000"/>
            </a:lvl4pPr>
            <a:lvl5pPr marL="1828686" indent="0">
              <a:buNone/>
              <a:defRPr sz="2000"/>
            </a:lvl5pPr>
            <a:lvl6pPr marL="2285857" indent="0">
              <a:buNone/>
              <a:defRPr sz="2000"/>
            </a:lvl6pPr>
            <a:lvl7pPr marL="2743029" indent="0">
              <a:buNone/>
              <a:defRPr sz="2000"/>
            </a:lvl7pPr>
            <a:lvl8pPr marL="3200200" indent="0">
              <a:buNone/>
              <a:defRPr sz="2000"/>
            </a:lvl8pPr>
            <a:lvl9pPr marL="3657372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72" indent="0">
              <a:buNone/>
              <a:defRPr sz="1200"/>
            </a:lvl2pPr>
            <a:lvl3pPr marL="914343" indent="0">
              <a:buNone/>
              <a:defRPr sz="1000"/>
            </a:lvl3pPr>
            <a:lvl4pPr marL="1371515" indent="0">
              <a:buNone/>
              <a:defRPr sz="900"/>
            </a:lvl4pPr>
            <a:lvl5pPr marL="1828686" indent="0">
              <a:buNone/>
              <a:defRPr sz="900"/>
            </a:lvl5pPr>
            <a:lvl6pPr marL="2285857" indent="0">
              <a:buNone/>
              <a:defRPr sz="900"/>
            </a:lvl6pPr>
            <a:lvl7pPr marL="2743029" indent="0">
              <a:buNone/>
              <a:defRPr sz="900"/>
            </a:lvl7pPr>
            <a:lvl8pPr marL="3200200" indent="0">
              <a:buNone/>
              <a:defRPr sz="900"/>
            </a:lvl8pPr>
            <a:lvl9pPr marL="3657372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EDB35-3E7B-463E-A8B8-B5AE440836DB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036A1-1977-4231-B468-9E6DB1DF3CD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AAD33ACA-40FC-4773-A58E-584DA6E1BF42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ctr" defTabSz="914343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4ACE309A-5E93-4702-BAAB-33956EBAB33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443" indent="-228586" algn="l" defTabSz="91434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4" indent="-228586" algn="l" defTabSz="91434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6" indent="-228586" algn="l" defTabSz="91434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7" indent="-228586" algn="l" defTabSz="91434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2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3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5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6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7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9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72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2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8" y="7791698"/>
            <a:ext cx="6850062" cy="1350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6858000" cy="4540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5364" name="ZoneTexte 5"/>
          <p:cNvSpPr txBox="1">
            <a:spLocks noChangeArrowheads="1"/>
          </p:cNvSpPr>
          <p:nvPr/>
        </p:nvSpPr>
        <p:spPr bwMode="auto">
          <a:xfrm>
            <a:off x="3500438" y="85725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dirty="0" smtClean="0">
                <a:solidFill>
                  <a:srgbClr val="FF0000"/>
                </a:solidFill>
                <a:latin typeface="Calibri" pitchFamily="34" charset="0"/>
              </a:rPr>
              <a:t>DJ</a:t>
            </a:r>
            <a:endParaRPr lang="it-IT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054" name="ZoneTexte 7"/>
          <p:cNvSpPr txBox="1">
            <a:spLocks noChangeArrowheads="1"/>
          </p:cNvSpPr>
          <p:nvPr/>
        </p:nvSpPr>
        <p:spPr bwMode="auto">
          <a:xfrm>
            <a:off x="3036888" y="798513"/>
            <a:ext cx="3705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1000" b="1" i="1" smtClean="0">
                <a:latin typeface="+mn-lt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lang="it-IT" sz="1000" b="1" i="1">
              <a:latin typeface="+mn-lt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93822" y="4675189"/>
            <a:ext cx="457993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" indent="-88900">
              <a:tabLst>
                <a:tab pos="1524000" algn="l"/>
              </a:tabLst>
            </a:pPr>
            <a:r>
              <a:rPr lang="it-IT" sz="900" b="1" dirty="0" smtClean="0">
                <a:latin typeface="Calibri" pitchFamily="34" charset="0"/>
              </a:rPr>
              <a:t>Controller DJ a doppio banco</a:t>
            </a:r>
            <a:endParaRPr lang="it-IT" sz="900" dirty="0" smtClean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2 manopole rotanti sensibili alla pressione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Pad sensibili alla velocità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Controllo Air: 1 controllo senza contatti</a:t>
            </a:r>
          </a:p>
          <a:p>
            <a:pPr marL="88900" indent="-88900">
              <a:tabLst>
                <a:tab pos="1524000" algn="l"/>
              </a:tabLst>
            </a:pPr>
            <a:endParaRPr lang="it-IT" sz="900" b="1" dirty="0" smtClean="0">
              <a:latin typeface="Calibri" pitchFamily="34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</a:pPr>
            <a:r>
              <a:rPr lang="it-IT" sz="900" b="1" dirty="0" smtClean="0">
                <a:latin typeface="Calibri" pitchFamily="34" charset="0"/>
              </a:rPr>
              <a:t>Manopole rotanti sensibili alla pressione</a:t>
            </a:r>
            <a:endParaRPr lang="it-IT" sz="900" dirty="0" smtClean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Puoi scratchare premendo le manopole rotanti, </a:t>
            </a:r>
            <a:endParaRPr lang="it-IT" sz="900" dirty="0" smtClean="0">
              <a:latin typeface="Calibri" pitchFamily="34" charset="0"/>
            </a:endParaRPr>
          </a:p>
          <a:p>
            <a:pPr>
              <a:tabLst>
                <a:tab pos="1524000" algn="l"/>
              </a:tabLst>
            </a:pPr>
            <a:r>
              <a:rPr lang="it-IT" sz="900" dirty="0">
                <a:latin typeface="Calibri" pitchFamily="34" charset="0"/>
              </a:rPr>
              <a:t> </a:t>
            </a:r>
            <a:r>
              <a:rPr lang="it-IT" sz="900" dirty="0" smtClean="0">
                <a:latin typeface="Calibri" pitchFamily="34" charset="0"/>
              </a:rPr>
              <a:t>   </a:t>
            </a:r>
            <a:r>
              <a:rPr lang="it-IT" sz="900" dirty="0" smtClean="0">
                <a:latin typeface="Calibri" pitchFamily="34" charset="0"/>
              </a:rPr>
              <a:t>proprio </a:t>
            </a:r>
            <a:r>
              <a:rPr lang="it-IT" sz="900" dirty="0" smtClean="0">
                <a:latin typeface="Calibri" pitchFamily="34" charset="0"/>
              </a:rPr>
              <a:t>come fossero dei dischi in vinile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Le manopole rotanti controllano anche </a:t>
            </a:r>
            <a:endParaRPr lang="it-IT" sz="900" dirty="0" smtClean="0">
              <a:latin typeface="Calibri" pitchFamily="34" charset="0"/>
            </a:endParaRPr>
          </a:p>
          <a:p>
            <a:pPr>
              <a:tabLst>
                <a:tab pos="1524000" algn="l"/>
              </a:tabLst>
            </a:pPr>
            <a:r>
              <a:rPr lang="it-IT" sz="900" dirty="0">
                <a:latin typeface="Calibri" pitchFamily="34" charset="0"/>
              </a:rPr>
              <a:t> </a:t>
            </a:r>
            <a:r>
              <a:rPr lang="it-IT" sz="900" dirty="0" smtClean="0">
                <a:latin typeface="Calibri" pitchFamily="34" charset="0"/>
              </a:rPr>
              <a:t>   </a:t>
            </a:r>
            <a:r>
              <a:rPr lang="it-IT" sz="900" dirty="0" smtClean="0">
                <a:latin typeface="Calibri" pitchFamily="34" charset="0"/>
              </a:rPr>
              <a:t>la </a:t>
            </a:r>
            <a:r>
              <a:rPr lang="it-IT" sz="900" dirty="0" smtClean="0">
                <a:latin typeface="Calibri" pitchFamily="34" charset="0"/>
              </a:rPr>
              <a:t>tonalità e la navigazione tra le tracce</a:t>
            </a:r>
          </a:p>
          <a:p>
            <a:pPr marL="88900" indent="-88900">
              <a:tabLst>
                <a:tab pos="1524000" algn="l"/>
              </a:tabLst>
            </a:pPr>
            <a:endParaRPr lang="it-IT" sz="900" b="1" dirty="0" smtClean="0">
              <a:latin typeface="Calibri" pitchFamily="34" charset="0"/>
            </a:endParaRPr>
          </a:p>
          <a:p>
            <a:pPr marL="88900" indent="-88900">
              <a:tabLst>
                <a:tab pos="1524000" algn="l"/>
              </a:tabLst>
            </a:pPr>
            <a:r>
              <a:rPr lang="it-IT" sz="900" b="1" dirty="0" smtClean="0">
                <a:latin typeface="Calibri" pitchFamily="34" charset="0"/>
              </a:rPr>
              <a:t>8 </a:t>
            </a:r>
            <a:r>
              <a:rPr lang="it-IT" sz="900" b="1" dirty="0" err="1" smtClean="0">
                <a:latin typeface="Calibri" pitchFamily="34" charset="0"/>
              </a:rPr>
              <a:t>pad</a:t>
            </a:r>
            <a:r>
              <a:rPr lang="it-IT" sz="900" b="1" dirty="0" smtClean="0">
                <a:latin typeface="Calibri" pitchFamily="34" charset="0"/>
              </a:rPr>
              <a:t> con rilevazione della velocità	 </a:t>
            </a:r>
            <a:endParaRPr lang="it-IT" sz="900" dirty="0" smtClean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I </a:t>
            </a:r>
            <a:r>
              <a:rPr lang="it-IT" sz="900" dirty="0" err="1" smtClean="0">
                <a:latin typeface="Calibri" pitchFamily="34" charset="0"/>
              </a:rPr>
              <a:t>pad</a:t>
            </a:r>
            <a:r>
              <a:rPr lang="it-IT" sz="900" dirty="0" smtClean="0">
                <a:latin typeface="Calibri" pitchFamily="34" charset="0"/>
              </a:rPr>
              <a:t> controllano il campionatore, i </a:t>
            </a:r>
            <a:r>
              <a:rPr lang="it-IT" sz="900" dirty="0" err="1" smtClean="0">
                <a:latin typeface="Calibri" pitchFamily="34" charset="0"/>
              </a:rPr>
              <a:t>loop</a:t>
            </a:r>
            <a:r>
              <a:rPr lang="it-IT" sz="900" dirty="0" smtClean="0">
                <a:latin typeface="Calibri" pitchFamily="34" charset="0"/>
              </a:rPr>
              <a:t> e gli effetti	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La retroilluminazione interna visualizza l’attivazione dei </a:t>
            </a:r>
            <a:r>
              <a:rPr lang="it-IT" sz="900" dirty="0" err="1" smtClean="0">
                <a:latin typeface="Calibri" pitchFamily="34" charset="0"/>
              </a:rPr>
              <a:t>pad</a:t>
            </a:r>
            <a:endParaRPr lang="it-IT" sz="900" dirty="0" smtClean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I </a:t>
            </a:r>
            <a:r>
              <a:rPr lang="it-IT" sz="900" dirty="0" err="1" smtClean="0">
                <a:latin typeface="Calibri" pitchFamily="34" charset="0"/>
              </a:rPr>
              <a:t>pad</a:t>
            </a:r>
            <a:r>
              <a:rPr lang="it-IT" sz="900" dirty="0" smtClean="0">
                <a:latin typeface="Calibri" pitchFamily="34" charset="0"/>
              </a:rPr>
              <a:t> possono essere impostati come controlli digitali On/Off, oppure come controlli graduali</a:t>
            </a:r>
          </a:p>
          <a:p>
            <a:pPr marL="88900" indent="-88900">
              <a:tabLst>
                <a:tab pos="1524000" algn="l"/>
              </a:tabLst>
            </a:pPr>
            <a:endParaRPr lang="it-IT" sz="900" b="1" dirty="0" smtClean="0">
              <a:latin typeface="Calibri" pitchFamily="34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</a:pPr>
            <a:r>
              <a:rPr lang="it-IT" sz="900" b="1" dirty="0" smtClean="0">
                <a:latin typeface="Calibri" pitchFamily="34" charset="0"/>
              </a:rPr>
              <a:t>Controllo Air: un sensore privo di contatti che ti permette di controllare il mix dall’alto, senza neppure sfiorare la periferica</a:t>
            </a:r>
            <a:endParaRPr lang="it-IT" sz="900" dirty="0" smtClean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DJ Control Air converte la distanza della tua mano in un comando MIDI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Non c’è bisogno di toccare il controller: </a:t>
            </a:r>
            <a:r>
              <a:rPr lang="it-IT" sz="900" dirty="0">
                <a:latin typeface="Calibri" pitchFamily="34" charset="0"/>
              </a:rPr>
              <a:t>un comando </a:t>
            </a:r>
            <a:r>
              <a:rPr lang="it-IT" sz="900" dirty="0" smtClean="0">
                <a:latin typeface="Calibri" pitchFamily="34" charset="0"/>
              </a:rPr>
              <a:t>per controllare il mix senza alcun contatto fisico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Compatibile con tutte le condizioni di illuminazione</a:t>
            </a:r>
          </a:p>
          <a:p>
            <a:pPr marL="88900" indent="-88900">
              <a:tabLst>
                <a:tab pos="1524000" algn="l"/>
              </a:tabLst>
            </a:pPr>
            <a:endParaRPr lang="it-IT" sz="900" dirty="0" smtClean="0">
              <a:latin typeface="Calibri" pitchFamily="34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</a:pPr>
            <a:r>
              <a:rPr lang="it-IT" sz="900" b="1" dirty="0" smtClean="0">
                <a:latin typeface="Calibri" pitchFamily="34" charset="0"/>
              </a:rPr>
              <a:t>Uscite audio integrate, per il mix e l’anteprima delle tracce</a:t>
            </a:r>
            <a:endParaRPr lang="it-IT" sz="900" dirty="0" smtClean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 smtClean="0">
                <a:latin typeface="Calibri" pitchFamily="34" charset="0"/>
              </a:rPr>
              <a:t>Uscita stereo mini-jack da 1/8” (3,5 mm) per il mix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it-IT" sz="900" dirty="0">
                <a:latin typeface="Calibri" pitchFamily="34" charset="0"/>
              </a:rPr>
              <a:t>Uscita stereo </a:t>
            </a:r>
            <a:r>
              <a:rPr lang="it-IT" sz="900" dirty="0" smtClean="0">
                <a:latin typeface="Calibri" pitchFamily="34" charset="0"/>
              </a:rPr>
              <a:t>jack da 1/4” (6,35 mm) per l’anteprima delle tracce</a:t>
            </a:r>
          </a:p>
          <a:p>
            <a:pPr marL="88900" indent="-88900">
              <a:tabLst>
                <a:tab pos="1524000" algn="l"/>
              </a:tabLst>
            </a:pPr>
            <a:endParaRPr lang="it-IT" sz="900" dirty="0">
              <a:latin typeface="Calibri" pitchFamily="34" charset="0"/>
            </a:endParaRPr>
          </a:p>
        </p:txBody>
      </p:sp>
      <p:sp>
        <p:nvSpPr>
          <p:cNvPr id="2056" name="ZoneTexte 10"/>
          <p:cNvSpPr txBox="1">
            <a:spLocks noChangeArrowheads="1"/>
          </p:cNvSpPr>
          <p:nvPr/>
        </p:nvSpPr>
        <p:spPr bwMode="auto">
          <a:xfrm>
            <a:off x="93822" y="4304904"/>
            <a:ext cx="46402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 dirty="0">
                <a:solidFill>
                  <a:srgbClr val="00B0F0"/>
                </a:solidFill>
                <a:latin typeface="+mj-lt"/>
              </a:rPr>
              <a:t>Il controller DJ con controlli tattili e aerei si rifà il look</a:t>
            </a:r>
            <a:endParaRPr lang="fr-FR" sz="1400" b="1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5391" name="Rectangle 32"/>
          <p:cNvSpPr>
            <a:spLocks noChangeArrowheads="1"/>
          </p:cNvSpPr>
          <p:nvPr/>
        </p:nvSpPr>
        <p:spPr bwMode="auto">
          <a:xfrm>
            <a:off x="61913" y="8645507"/>
            <a:ext cx="515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Hercules DJ Control Air è accompagnato da una garanzia di 2 anni.</a:t>
            </a:r>
          </a:p>
          <a:p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Hercules® è un marchio registrato da Guillemot Corporation S.A. Microsoft® Windows® </a:t>
            </a:r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 Vistaa, 7  e 8 sono </a:t>
            </a:r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marchi registrati da Microsoft Corporation negli Stati Uniti e/o altri paesi. Intel® Core™ sono marchi registrati da Intel Corporation. Apple®, il logo Apple e Mac OS® sono marchi registrati da Apple Computer, </a:t>
            </a:r>
            <a:r>
              <a:rPr lang="it-IT" sz="600" dirty="0" err="1" smtClean="0">
                <a:solidFill>
                  <a:schemeClr val="bg1"/>
                </a:solidFill>
                <a:latin typeface="Calibri" pitchFamily="34" charset="0"/>
              </a:rPr>
              <a:t>Inc</a:t>
            </a:r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. Tutti gli altri marchi e nomi commerciali vengono qui citati previa autorizzazione e appartengono ai legittimi proprietari. Illustrazioni puramente indicative.</a:t>
            </a:r>
            <a:endParaRPr lang="it-IT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392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 smtClean="0">
                <a:latin typeface="Calibri" pitchFamily="34" charset="0"/>
              </a:rPr>
              <a:t>www.hercules.com</a:t>
            </a:r>
            <a:endParaRPr lang="it-IT" sz="1200" b="1">
              <a:latin typeface="Calibri" pitchFamily="34" charset="0"/>
            </a:endParaRPr>
          </a:p>
        </p:txBody>
      </p:sp>
      <p:sp>
        <p:nvSpPr>
          <p:cNvPr id="2083" name="ZoneTexte 46"/>
          <p:cNvSpPr txBox="1">
            <a:spLocks noChangeArrowheads="1"/>
          </p:cNvSpPr>
          <p:nvPr/>
        </p:nvSpPr>
        <p:spPr bwMode="auto">
          <a:xfrm>
            <a:off x="5216525" y="8677275"/>
            <a:ext cx="1574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1100" i="1" u="sng" dirty="0" smtClean="0">
                <a:solidFill>
                  <a:schemeClr val="bg1"/>
                </a:solidFill>
                <a:latin typeface="+mn-lt"/>
                <a:ea typeface="ＭＳ Ｐゴシック" pitchFamily="-106" charset="-128"/>
                <a:cs typeface="ＭＳ Ｐゴシック" pitchFamily="-106" charset="-128"/>
              </a:rPr>
              <a:t>Il tuo contatto:</a:t>
            </a:r>
          </a:p>
          <a:p>
            <a:pPr>
              <a:defRPr/>
            </a:pPr>
            <a:r>
              <a:rPr lang="it-IT" sz="1100" i="1" dirty="0" err="1" smtClean="0">
                <a:solidFill>
                  <a:schemeClr val="bg1"/>
                </a:solidFill>
                <a:latin typeface="+mn-lt"/>
                <a:ea typeface="ＭＳ Ｐゴシック" pitchFamily="-106" charset="-128"/>
                <a:cs typeface="ＭＳ Ｐゴシック" pitchFamily="-106" charset="-128"/>
              </a:rPr>
              <a:t>xxxxxxxxxxxxxxxxxxxxxxx</a:t>
            </a:r>
            <a:endParaRPr lang="it-IT" sz="1100" i="1" dirty="0">
              <a:solidFill>
                <a:schemeClr val="bg1"/>
              </a:solidFill>
              <a:latin typeface="+mn-lt"/>
              <a:ea typeface="ＭＳ Ｐゴシック" pitchFamily="-106" charset="-128"/>
              <a:cs typeface="ＭＳ Ｐゴシック" pitchFamily="-106" charset="-128"/>
            </a:endParaRPr>
          </a:p>
        </p:txBody>
      </p:sp>
      <p:pic>
        <p:nvPicPr>
          <p:cNvPr id="1539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à coins arrondis 35"/>
          <p:cNvSpPr/>
          <p:nvPr/>
        </p:nvSpPr>
        <p:spPr>
          <a:xfrm>
            <a:off x="4808538" y="8048625"/>
            <a:ext cx="1995487" cy="657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it-IT" sz="800" dirty="0" smtClean="0">
                <a:solidFill>
                  <a:schemeClr val="bg1"/>
                </a:solidFill>
                <a:ea typeface="ＭＳ Ｐゴシック" pitchFamily="34" charset="-128"/>
              </a:rPr>
              <a:t>Numero di riferimento / Codice a barre</a:t>
            </a:r>
          </a:p>
          <a:p>
            <a:pPr algn="ctr"/>
            <a:r>
              <a:rPr lang="it-IT" sz="800" dirty="0" smtClean="0">
                <a:solidFill>
                  <a:schemeClr val="bg1"/>
                </a:solidFill>
                <a:ea typeface="ＭＳ Ｐゴシック" pitchFamily="34" charset="-128"/>
              </a:rPr>
              <a:t> 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EMEA: 4780771 / 3 362934744458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USA: 4780771 / 6 63296419637</a:t>
            </a:r>
            <a:endParaRPr 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pic>
        <p:nvPicPr>
          <p:cNvPr id="39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437" y="464449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" descr="\\GIFRSTO3\Share-StudioGraphique\ARCHIVE\2014\Hercules\DJControlAirSseries\DJAirSseriesProduct-1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20" t="5577" r="3552" b="4469"/>
          <a:stretch/>
        </p:blipFill>
        <p:spPr bwMode="auto">
          <a:xfrm>
            <a:off x="146767" y="1282989"/>
            <a:ext cx="4184480" cy="234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\\GIFRSTO3\Share-StudioGraphique\ARCHIVE\2014\Hercules\DJControlAirSseries\CompatibilitePC-Mac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809" y="3524292"/>
            <a:ext cx="874614" cy="656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\\GIFRSTO3\Share-StudioGraphique\ARCHIVE\2014\Hercules\DJControlAirSseries\PictoBuiltInAudi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18" y="3748032"/>
            <a:ext cx="1204736" cy="353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167" y="1257627"/>
            <a:ext cx="771108" cy="569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351" y="1900744"/>
            <a:ext cx="731466" cy="560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768" y="2563699"/>
            <a:ext cx="745049" cy="560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246" y="3245458"/>
            <a:ext cx="790029" cy="557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8" descr="\\GIFRSTO3\Share-StudioGraphique\ARCHIVE\2014\Hercules\DJControlAirSseries\packshot_DJCAirSseries.jpg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070" t="9718" r="10342" b="9986"/>
          <a:stretch/>
        </p:blipFill>
        <p:spPr bwMode="auto">
          <a:xfrm>
            <a:off x="2742746" y="4675189"/>
            <a:ext cx="2378529" cy="1823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9" name="Tableau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968834"/>
              </p:ext>
            </p:extLst>
          </p:nvPr>
        </p:nvGraphicFramePr>
        <p:xfrm>
          <a:off x="5218113" y="530782"/>
          <a:ext cx="1588284" cy="228587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8284"/>
              </a:tblGrid>
              <a:tr h="18235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Caratteristiche tecniche</a:t>
                      </a:r>
                      <a:endParaRPr kumimoji="0" lang="it-IT" sz="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07" marB="45707" horzOverflow="overflow"/>
                </a:tc>
              </a:tr>
              <a:tr h="18504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Controller DJ USB con uscite audio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Piano di controllo DJ a doppio banco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Manopole rotanti sensibili alla pressione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Controllo senza contatto, per mixare in aria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8 </a:t>
                      </a:r>
                      <a:r>
                        <a:rPr kumimoji="0" lang="it-IT" sz="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pad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progressivi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Audio integrato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Uscita stereo da 1/8” (3,5 mm) per il mix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Uscita stereo da 1/4” (6,35 mm) per l’anteprima in cuffia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Software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DJ </a:t>
                      </a: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DJUCED 18°</a:t>
                      </a:r>
                      <a:endParaRPr kumimoji="0" lang="it-IT" sz="7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Software potente e intuitivo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Mixa “al volo” 2 tracce audio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Salva i tuoi mix come file audio</a:t>
                      </a:r>
                    </a:p>
                  </a:txBody>
                  <a:tcPr marT="45707" marB="45707" horzOverflow="overflow"/>
                </a:tc>
              </a:tr>
            </a:tbl>
          </a:graphicData>
        </a:graphic>
      </p:graphicFrame>
      <p:graphicFrame>
        <p:nvGraphicFramePr>
          <p:cNvPr id="60" name="Tableau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823061"/>
              </p:ext>
            </p:extLst>
          </p:nvPr>
        </p:nvGraphicFramePr>
        <p:xfrm>
          <a:off x="5210175" y="2921474"/>
          <a:ext cx="1587500" cy="121907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7500"/>
              </a:tblGrid>
              <a:tr h="196254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Caratteristiche meccaniche</a:t>
                      </a:r>
                      <a:endParaRPr kumimoji="0" lang="it-IT" sz="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07" marB="45707" horzOverflow="overflow"/>
                </a:tc>
              </a:tr>
              <a:tr h="280374">
                <a:tc>
                  <a:txBody>
                    <a:bodyPr/>
                    <a:lstStyle/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Chassis:        13,78 x 8,66 x 1,18 ”</a:t>
                      </a:r>
                    </a:p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                     35 x 22 x 3 cm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Manopole rotanti:  3,94 ” / 10 cm di diametro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Peso:         3,1 </a:t>
                      </a:r>
                      <a:r>
                        <a:rPr kumimoji="0" lang="it-IT" sz="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lb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/ 1,4 kg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Cavo USB :     Attaccato</a:t>
                      </a:r>
                    </a:p>
                  </a:txBody>
                  <a:tcPr marT="45707" marB="45707" horzOverflow="overflow"/>
                </a:tc>
              </a:tr>
            </a:tbl>
          </a:graphicData>
        </a:graphic>
      </p:graphicFrame>
      <p:graphicFrame>
        <p:nvGraphicFramePr>
          <p:cNvPr id="61" name="Tableau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054405"/>
              </p:ext>
            </p:extLst>
          </p:nvPr>
        </p:nvGraphicFramePr>
        <p:xfrm>
          <a:off x="5221649" y="4256164"/>
          <a:ext cx="1582375" cy="171870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2375"/>
              </a:tblGrid>
              <a:tr h="15431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Configurazione minima</a:t>
                      </a:r>
                      <a:endParaRPr kumimoji="0" lang="it-IT" sz="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11" marB="45711" horzOverflow="overflow"/>
                </a:tc>
              </a:tr>
              <a:tr h="1505366">
                <a:tc>
                  <a:txBody>
                    <a:bodyPr/>
                    <a:lstStyle/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Computer con CPU a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 o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più GHz 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 GB o più di RAM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Porta USB alimentata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100 MB di spazio libero su hard disk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Lettore CD/DVD-ROM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Accesso a internet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Altoparlanti stereo amplificati e cuffie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7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Sistema operativo (32-bit / 64-bit)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Microsoft Windows®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Vista 7 o 8</a:t>
                      </a:r>
                      <a:endParaRPr kumimoji="0" lang="it-IT" sz="7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oppure Mac OS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10.7, 10.8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o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10.9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su Mac Core Duo</a:t>
                      </a:r>
                    </a:p>
                  </a:txBody>
                  <a:tcPr marT="45711" marB="45711" horzOverflow="overflow"/>
                </a:tc>
              </a:tr>
            </a:tbl>
          </a:graphicData>
        </a:graphic>
      </p:graphicFrame>
      <p:graphicFrame>
        <p:nvGraphicFramePr>
          <p:cNvPr id="62" name="Tableau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675744"/>
              </p:ext>
            </p:extLst>
          </p:nvPr>
        </p:nvGraphicFramePr>
        <p:xfrm>
          <a:off x="5202955" y="6047988"/>
          <a:ext cx="1588369" cy="83794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8369"/>
              </a:tblGrid>
              <a:tr h="144016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Contenuto della confezione</a:t>
                      </a:r>
                      <a:endParaRPr kumimoji="0" lang="it-IT" sz="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Arial Narrow" pitchFamily="34" charset="0"/>
                        <a:ea typeface="ＭＳ Ｐゴシック" pitchFamily="34" charset="-128"/>
                      </a:endParaRPr>
                    </a:p>
                  </a:txBody>
                  <a:tcPr marT="45656" marB="45656" horzOverflow="overflow"/>
                </a:tc>
              </a:tr>
              <a:tr h="518769">
                <a:tc>
                  <a:txBody>
                    <a:bodyPr/>
                    <a:lstStyle/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Hercules DJ Control </a:t>
                      </a: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Air S series</a:t>
                      </a:r>
                      <a:endParaRPr kumimoji="0" lang="it-IT" sz="7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CD-ROM di installazione (PC/Mac) con software DJ per PC/Mac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Guida cartacea all’installazione + manuale online</a:t>
                      </a:r>
                    </a:p>
                  </a:txBody>
                  <a:tcPr marT="45656" marB="45656" horzOverflow="overflow"/>
                </a:tc>
              </a:tr>
            </a:tbl>
          </a:graphicData>
        </a:graphic>
      </p:graphicFrame>
      <p:graphicFrame>
        <p:nvGraphicFramePr>
          <p:cNvPr id="63" name="Tableau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637342"/>
              </p:ext>
            </p:extLst>
          </p:nvPr>
        </p:nvGraphicFramePr>
        <p:xfrm>
          <a:off x="5172263" y="6893660"/>
          <a:ext cx="1631761" cy="1097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31761"/>
              </a:tblGrid>
              <a:tr h="18235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Caratteristiche del packaging</a:t>
                      </a:r>
                    </a:p>
                  </a:txBody>
                  <a:tcPr horzOverflow="overflow"/>
                </a:tc>
              </a:tr>
              <a:tr h="185049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Scatola	   16,7 x 10,6 x 3,1 ”</a:t>
                      </a:r>
                    </a:p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	   42,4 x 27 x 8 cm</a:t>
                      </a:r>
                    </a:p>
                  </a:txBody>
                  <a:tcPr horzOverflow="overflow"/>
                </a:tc>
              </a:tr>
              <a:tr h="145152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Cartone principale Da confermare</a:t>
                      </a: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Unità / cartone	   3</a:t>
                      </a: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Pallet	   Da confermare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09" y="6801145"/>
            <a:ext cx="5378946" cy="862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" descr="\\GIFRSTO3\Share-StudioGraphique\ARCHIVE\2014\Hercules\DJControlAirSseries\DJAirSseriesProductHD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9547" y="1670774"/>
            <a:ext cx="5311905" cy="3541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67" y="5565645"/>
            <a:ext cx="4915464" cy="807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09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7786688"/>
            <a:ext cx="68580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6858000" cy="5397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7412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b="1">
                <a:latin typeface="Calibri" pitchFamily="34" charset="0"/>
              </a:rPr>
              <a:t>www.hercules.com</a:t>
            </a:r>
          </a:p>
        </p:txBody>
      </p:sp>
      <p:sp>
        <p:nvSpPr>
          <p:cNvPr id="17413" name="ZoneTexte 46"/>
          <p:cNvSpPr txBox="1">
            <a:spLocks noChangeArrowheads="1"/>
          </p:cNvSpPr>
          <p:nvPr/>
        </p:nvSpPr>
        <p:spPr bwMode="auto">
          <a:xfrm>
            <a:off x="5216525" y="8677275"/>
            <a:ext cx="1574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100" i="1" u="sng" smtClean="0">
                <a:solidFill>
                  <a:schemeClr val="bg1"/>
                </a:solidFill>
                <a:latin typeface="Calibri" pitchFamily="34" charset="0"/>
              </a:rPr>
              <a:t>Il tuo contatto:</a:t>
            </a:r>
          </a:p>
          <a:p>
            <a:r>
              <a:rPr lang="it-IT" sz="1100" i="1" smtClean="0">
                <a:solidFill>
                  <a:schemeClr val="bg1"/>
                </a:solidFill>
                <a:latin typeface="Calibri" pitchFamily="34" charset="0"/>
              </a:rPr>
              <a:t>xxxxxxxxxxxxxxxxxxxxxxx</a:t>
            </a:r>
            <a:endParaRPr lang="it-IT" sz="1100" i="1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7415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ZoneTexte 17"/>
          <p:cNvSpPr txBox="1">
            <a:spLocks noChangeArrowheads="1"/>
          </p:cNvSpPr>
          <p:nvPr/>
        </p:nvSpPr>
        <p:spPr bwMode="auto">
          <a:xfrm>
            <a:off x="3489325" y="85725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DJ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1" name="ZoneTexte 12"/>
          <p:cNvSpPr txBox="1">
            <a:spLocks noChangeArrowheads="1"/>
          </p:cNvSpPr>
          <p:nvPr/>
        </p:nvSpPr>
        <p:spPr bwMode="auto">
          <a:xfrm>
            <a:off x="528638" y="4511675"/>
            <a:ext cx="373062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/>
            <a:r>
              <a:rPr lang="fr-FR" sz="1100" b="1">
                <a:solidFill>
                  <a:prstClr val="white"/>
                </a:solidFill>
                <a:latin typeface="Calibri" pitchFamily="-106" charset="0"/>
              </a:rPr>
              <a:t>2.0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32506" y="1547665"/>
            <a:ext cx="5472608" cy="3816423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4" name="Groupe 23"/>
          <p:cNvGrpSpPr/>
          <p:nvPr/>
        </p:nvGrpSpPr>
        <p:grpSpPr>
          <a:xfrm>
            <a:off x="620688" y="1547664"/>
            <a:ext cx="5401617" cy="3710545"/>
            <a:chOff x="404663" y="1909747"/>
            <a:chExt cx="5981317" cy="4173778"/>
          </a:xfrm>
        </p:grpSpPr>
        <p:sp>
          <p:nvSpPr>
            <p:cNvPr id="26" name="Flèche vers le bas 25"/>
            <p:cNvSpPr/>
            <p:nvPr/>
          </p:nvSpPr>
          <p:spPr>
            <a:xfrm>
              <a:off x="3090728" y="2152741"/>
              <a:ext cx="322397" cy="242992"/>
            </a:xfrm>
            <a:prstGeom prst="downArrow">
              <a:avLst>
                <a:gd name="adj1" fmla="val 34243"/>
                <a:gd name="adj2" fmla="val 5000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Flèche vers le bas 26"/>
            <p:cNvSpPr/>
            <p:nvPr/>
          </p:nvSpPr>
          <p:spPr>
            <a:xfrm>
              <a:off x="1583999" y="2152740"/>
              <a:ext cx="281707" cy="720080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28" name="Flèche vers le bas 27"/>
            <p:cNvSpPr/>
            <p:nvPr/>
          </p:nvSpPr>
          <p:spPr>
            <a:xfrm>
              <a:off x="4659461" y="2152740"/>
              <a:ext cx="281707" cy="720080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29" name="Flèche vers le bas 28"/>
            <p:cNvSpPr/>
            <p:nvPr/>
          </p:nvSpPr>
          <p:spPr>
            <a:xfrm rot="10800000">
              <a:off x="1269675" y="4906660"/>
              <a:ext cx="281707" cy="899905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30" name="Flèche vers le bas 29"/>
            <p:cNvSpPr/>
            <p:nvPr/>
          </p:nvSpPr>
          <p:spPr>
            <a:xfrm rot="10800000">
              <a:off x="5019501" y="4906660"/>
              <a:ext cx="281707" cy="899905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1281759" y="1909747"/>
              <a:ext cx="4333396" cy="276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>
                  <a:latin typeface="+mn-lt"/>
                </a:rPr>
                <a:t>     4 pad	</a:t>
              </a:r>
              <a:r>
                <a:rPr lang="fr-FR" sz="1000" dirty="0">
                  <a:latin typeface="+mn-lt"/>
                </a:rPr>
                <a:t> </a:t>
              </a:r>
              <a:r>
                <a:rPr lang="fr-FR" sz="1000" dirty="0" smtClean="0">
                  <a:latin typeface="+mn-lt"/>
                </a:rPr>
                <a:t>   </a:t>
              </a:r>
              <a:r>
                <a:rPr lang="it-IT" sz="1000" dirty="0">
                  <a:latin typeface="Calibri" pitchFamily="34" charset="0"/>
                </a:rPr>
                <a:t>Sensore </a:t>
              </a:r>
              <a:r>
                <a:rPr lang="it-IT" sz="1000" dirty="0" smtClean="0">
                  <a:latin typeface="Calibri" pitchFamily="34" charset="0"/>
                </a:rPr>
                <a:t>privo </a:t>
              </a:r>
              <a:r>
                <a:rPr lang="it-IT" sz="1000" dirty="0">
                  <a:latin typeface="Calibri" pitchFamily="34" charset="0"/>
                </a:rPr>
                <a:t>di </a:t>
              </a:r>
              <a:r>
                <a:rPr lang="it-IT" sz="1000" dirty="0" smtClean="0">
                  <a:latin typeface="Calibri" pitchFamily="34" charset="0"/>
                </a:rPr>
                <a:t>contatti</a:t>
              </a:r>
              <a:r>
                <a:rPr lang="fr-FR" sz="1000" dirty="0" smtClean="0">
                  <a:latin typeface="+mn-lt"/>
                </a:rPr>
                <a:t>	     4 pad</a:t>
              </a:r>
              <a:endParaRPr lang="fr-FR" sz="1000" dirty="0">
                <a:latin typeface="+mn-lt"/>
              </a:endParaRP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04663" y="5806565"/>
              <a:ext cx="5981317" cy="276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88900" indent="-88900">
                <a:tabLst>
                  <a:tab pos="1524000" algn="l"/>
                </a:tabLst>
              </a:pPr>
              <a:r>
                <a:rPr lang="fr-FR" sz="1000" dirty="0" smtClean="0">
                  <a:latin typeface="+mn-lt"/>
                </a:rPr>
                <a:t>	</a:t>
              </a:r>
              <a:r>
                <a:rPr lang="it-IT" sz="1000" dirty="0">
                  <a:latin typeface="+mn-lt"/>
                </a:rPr>
                <a:t>Manopola rotante sensibili alla pressione	 Manopola rotante sensibili alla pressione</a:t>
              </a:r>
            </a:p>
          </p:txBody>
        </p:sp>
      </p:grpSp>
      <p:sp>
        <p:nvSpPr>
          <p:cNvPr id="34" name="Rectangle à coins arrondis 33"/>
          <p:cNvSpPr/>
          <p:nvPr/>
        </p:nvSpPr>
        <p:spPr>
          <a:xfrm>
            <a:off x="532506" y="6804248"/>
            <a:ext cx="5488782" cy="1002482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r>
              <a:rPr lang="it-IT" sz="1000" dirty="0" smtClean="0">
                <a:solidFill>
                  <a:schemeClr val="tx1"/>
                </a:solidFill>
              </a:rPr>
              <a:t>Uscita </a:t>
            </a:r>
            <a:r>
              <a:rPr lang="it-IT" sz="1000" dirty="0">
                <a:solidFill>
                  <a:schemeClr val="tx1"/>
                </a:solidFill>
              </a:rPr>
              <a:t>stereo jack da 1/4” (6,35 mm) per l’anteprima delle tracce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516332" y="5508104"/>
            <a:ext cx="5488782" cy="1152128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it-IT" sz="1000" dirty="0" smtClean="0">
                <a:solidFill>
                  <a:schemeClr val="tx1"/>
                </a:solidFill>
              </a:rPr>
              <a:t>Uscita </a:t>
            </a:r>
            <a:r>
              <a:rPr lang="it-IT" sz="1000" dirty="0">
                <a:solidFill>
                  <a:schemeClr val="tx1"/>
                </a:solidFill>
              </a:rPr>
              <a:t>stereo mini-jack da 1/8” (3,5 mm) per il mix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4808538" y="8048625"/>
            <a:ext cx="1995487" cy="657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it-IT" sz="800" dirty="0" smtClean="0">
                <a:solidFill>
                  <a:schemeClr val="bg1"/>
                </a:solidFill>
                <a:ea typeface="ＭＳ Ｐゴシック" pitchFamily="34" charset="-128"/>
              </a:rPr>
              <a:t>Numero di riferimento / Codice a barre</a:t>
            </a:r>
          </a:p>
          <a:p>
            <a:pPr algn="ctr"/>
            <a:r>
              <a:rPr lang="it-IT" sz="800" dirty="0" smtClean="0">
                <a:solidFill>
                  <a:schemeClr val="bg1"/>
                </a:solidFill>
                <a:ea typeface="ＭＳ Ｐゴシック" pitchFamily="34" charset="-128"/>
              </a:rPr>
              <a:t> 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EMEA: 4780771 / 3 362934744458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USA: 4780771 / 6 63296419637</a:t>
            </a:r>
            <a:endParaRPr 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pic>
        <p:nvPicPr>
          <p:cNvPr id="38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989" y="586546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2"/>
          <p:cNvSpPr>
            <a:spLocks noChangeArrowheads="1"/>
          </p:cNvSpPr>
          <p:nvPr/>
        </p:nvSpPr>
        <p:spPr bwMode="auto">
          <a:xfrm>
            <a:off x="61913" y="8645507"/>
            <a:ext cx="515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Hercules DJ Control Air è accompagnato da una garanzia di 2 anni.</a:t>
            </a:r>
          </a:p>
          <a:p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Hercules® è un marchio registrato da Guillemot Corporation S.A. Microsoft® Windows® </a:t>
            </a:r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 Vistaa, 7  e 8 sono </a:t>
            </a:r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marchi registrati da Microsoft Corporation negli Stati Uniti e/o altri paesi. Intel® Core™ sono marchi registrati da Intel Corporation. Apple®, il logo Apple e Mac OS® sono marchi registrati da Apple Computer, </a:t>
            </a:r>
            <a:r>
              <a:rPr lang="it-IT" sz="600" dirty="0" err="1" smtClean="0">
                <a:solidFill>
                  <a:schemeClr val="bg1"/>
                </a:solidFill>
                <a:latin typeface="Calibri" pitchFamily="34" charset="0"/>
              </a:rPr>
              <a:t>Inc</a:t>
            </a:r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. Tutti gli altri marchi e nomi commerciali vengono qui citati previa autorizzazione e appartengono ai legittimi proprietari. Illustrazioni puramente indicative.</a:t>
            </a:r>
            <a:endParaRPr lang="it-IT" sz="6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786688"/>
            <a:ext cx="68580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6858000" cy="5397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2643348" y="1523581"/>
            <a:ext cx="4160678" cy="683264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it-IT" sz="1400" b="1" u="sng" dirty="0" smtClean="0">
                <a:latin typeface="+mj-lt"/>
                <a:cs typeface="Arial" charset="0"/>
              </a:rPr>
              <a:t>Controllo Air</a:t>
            </a:r>
          </a:p>
          <a:p>
            <a:r>
              <a:rPr lang="it-IT" sz="900" b="1" dirty="0" smtClean="0">
                <a:latin typeface="+mj-lt"/>
                <a:cs typeface="Arial" charset="0"/>
              </a:rPr>
              <a:t>Perché il controller si chiama DJ Control Air?</a:t>
            </a:r>
          </a:p>
          <a:p>
            <a:r>
              <a:rPr lang="it-IT" sz="900" dirty="0" smtClean="0">
                <a:latin typeface="+mj-lt"/>
                <a:cs typeface="Arial" charset="0"/>
              </a:rPr>
              <a:t>Air sta per </a:t>
            </a:r>
            <a:r>
              <a:rPr lang="it-IT" sz="900" dirty="0" err="1" smtClean="0">
                <a:latin typeface="+mj-lt"/>
                <a:cs typeface="Arial" charset="0"/>
              </a:rPr>
              <a:t>Adjustment</a:t>
            </a:r>
            <a:r>
              <a:rPr lang="it-IT" sz="900" dirty="0" smtClean="0">
                <a:latin typeface="+mj-lt"/>
                <a:cs typeface="Arial" charset="0"/>
              </a:rPr>
              <a:t> by </a:t>
            </a:r>
            <a:r>
              <a:rPr lang="it-IT" sz="900" dirty="0" err="1" smtClean="0">
                <a:latin typeface="+mj-lt"/>
                <a:cs typeface="Arial" charset="0"/>
              </a:rPr>
              <a:t>InfraRed</a:t>
            </a:r>
            <a:r>
              <a:rPr lang="it-IT" sz="900" dirty="0" smtClean="0">
                <a:latin typeface="+mj-lt"/>
                <a:cs typeface="Arial" charset="0"/>
              </a:rPr>
              <a:t>: si tratta di un controllo senza contatto.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Il DJ fa passare il palmo della sua mano sopra il segnale agli infrarossi.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Il controller calcola la distanza tra il sensore e la mano, convertendola in un comando MIDI graduale.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Questo comando MIDI modula un parametro del software DJ.</a:t>
            </a:r>
          </a:p>
          <a:p>
            <a:endParaRPr lang="it-IT" sz="900" dirty="0" smtClean="0">
              <a:latin typeface="+mj-lt"/>
              <a:cs typeface="Arial" charset="0"/>
            </a:endParaRPr>
          </a:p>
          <a:p>
            <a:r>
              <a:rPr lang="it-IT" sz="900" b="1" dirty="0" smtClean="0">
                <a:latin typeface="+mj-lt"/>
                <a:cs typeface="Arial" charset="0"/>
              </a:rPr>
              <a:t>Air control richiede particolari condizioni di illuminazione?</a:t>
            </a:r>
          </a:p>
          <a:p>
            <a:r>
              <a:rPr lang="it-IT" sz="900" dirty="0" smtClean="0">
                <a:latin typeface="+mj-lt"/>
                <a:cs typeface="Arial" charset="0"/>
              </a:rPr>
              <a:t>No, il controllo Air funziona in qualsiasi condizione di luce.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Il segnale agli infrarossi proiettato verso la mano è invisibile.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Il sensore rileva il segnale agli infrarossi deviato dalla mano e usa tale riflessione per calcolare la distanza della mano.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La riflessione è sempre la stessa, sia che ci si trovi alla luce del giorno, che in condizioni di scarsa illuminazione: Air control può essere utilizzato durante il giorno, di notte o in luoghi scarsamente illuminati.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Il controllo Air funziona con tutte le tonalità di trucco. La sola incompatibilità è verso l’uso di guanti neri (il sensore agli infrarossi non sarebbe in grado di rilevare la riflessione).</a:t>
            </a:r>
          </a:p>
          <a:p>
            <a:r>
              <a:rPr lang="it-IT" sz="900" dirty="0" smtClean="0">
                <a:latin typeface="+mj-lt"/>
                <a:cs typeface="Arial" charset="0"/>
              </a:rPr>
              <a:t> </a:t>
            </a:r>
          </a:p>
          <a:p>
            <a:r>
              <a:rPr lang="it-IT" sz="1400" b="1" u="sng" dirty="0" smtClean="0">
                <a:latin typeface="+mj-lt"/>
                <a:cs typeface="Arial" charset="0"/>
              </a:rPr>
              <a:t>8 pad</a:t>
            </a:r>
          </a:p>
          <a:p>
            <a:r>
              <a:rPr lang="it-IT" sz="900" dirty="0" smtClean="0">
                <a:latin typeface="+mj-lt"/>
                <a:cs typeface="Arial" charset="0"/>
              </a:rPr>
              <a:t>2 serie di 4 </a:t>
            </a:r>
            <a:r>
              <a:rPr lang="it-IT" sz="900" dirty="0" err="1" smtClean="0">
                <a:latin typeface="+mj-lt"/>
                <a:cs typeface="Arial" charset="0"/>
              </a:rPr>
              <a:t>pad</a:t>
            </a:r>
            <a:r>
              <a:rPr lang="it-IT" sz="900" dirty="0" smtClean="0">
                <a:latin typeface="+mj-lt"/>
                <a:cs typeface="Arial" charset="0"/>
              </a:rPr>
              <a:t> ciascuna per controllare i comandi per il campionatore i </a:t>
            </a:r>
            <a:r>
              <a:rPr lang="it-IT" sz="900" dirty="0" err="1" smtClean="0">
                <a:latin typeface="+mj-lt"/>
                <a:cs typeface="Arial" charset="0"/>
              </a:rPr>
              <a:t>loop</a:t>
            </a:r>
            <a:r>
              <a:rPr lang="it-IT" sz="900" dirty="0" smtClean="0">
                <a:latin typeface="+mj-lt"/>
                <a:cs typeface="Arial" charset="0"/>
              </a:rPr>
              <a:t> e gli effetti.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I DJ tocca i </a:t>
            </a:r>
            <a:r>
              <a:rPr lang="it-IT" sz="900" dirty="0" err="1" smtClean="0">
                <a:latin typeface="+mj-lt"/>
                <a:cs typeface="Arial" charset="0"/>
              </a:rPr>
              <a:t>pad</a:t>
            </a:r>
            <a:r>
              <a:rPr lang="it-IT" sz="900" dirty="0" smtClean="0">
                <a:latin typeface="+mj-lt"/>
                <a:cs typeface="Arial" charset="0"/>
              </a:rPr>
              <a:t> con la punta delle dita per inviare comandi relativi ai </a:t>
            </a:r>
            <a:r>
              <a:rPr lang="it-IT" sz="900" dirty="0" err="1" smtClean="0">
                <a:latin typeface="+mj-lt"/>
                <a:cs typeface="Arial" charset="0"/>
              </a:rPr>
              <a:t>loop</a:t>
            </a:r>
            <a:r>
              <a:rPr lang="it-IT" sz="900" dirty="0" smtClean="0">
                <a:latin typeface="+mj-lt"/>
                <a:cs typeface="Arial" charset="0"/>
              </a:rPr>
              <a:t>, al campionatore o agli effetti.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I </a:t>
            </a:r>
            <a:r>
              <a:rPr lang="it-IT" sz="900" dirty="0" err="1" smtClean="0">
                <a:latin typeface="+mj-lt"/>
                <a:cs typeface="Arial" charset="0"/>
              </a:rPr>
              <a:t>pad</a:t>
            </a:r>
            <a:r>
              <a:rPr lang="it-IT" sz="900" dirty="0" smtClean="0">
                <a:latin typeface="+mj-lt"/>
                <a:cs typeface="Arial" charset="0"/>
              </a:rPr>
              <a:t> si illuminano quando vengono toccati.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Oltre ad un comando digitale On/Off, ciascun </a:t>
            </a:r>
            <a:r>
              <a:rPr lang="it-IT" sz="900" dirty="0" err="1" smtClean="0">
                <a:latin typeface="+mj-lt"/>
                <a:cs typeface="Arial" charset="0"/>
              </a:rPr>
              <a:t>pad</a:t>
            </a:r>
            <a:r>
              <a:rPr lang="it-IT" sz="900" dirty="0" smtClean="0">
                <a:latin typeface="+mj-lt"/>
                <a:cs typeface="Arial" charset="0"/>
              </a:rPr>
              <a:t> può trasferire informazioni relative alla velocità, modulando così il comando.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Ad esempio: in modalità campionatore, la velocità può controllare il volume di ascolto di una campionatura. Il volume di ascolto dipende da quanto a fondo, o leggermente, il DJ premerà il </a:t>
            </a:r>
            <a:r>
              <a:rPr lang="it-IT" sz="900" dirty="0" err="1" smtClean="0">
                <a:latin typeface="+mj-lt"/>
                <a:cs typeface="Arial" charset="0"/>
              </a:rPr>
              <a:t>pad</a:t>
            </a:r>
            <a:r>
              <a:rPr lang="it-IT" sz="900" dirty="0" smtClean="0">
                <a:latin typeface="+mj-lt"/>
                <a:cs typeface="Arial" charset="0"/>
              </a:rPr>
              <a:t>.</a:t>
            </a:r>
          </a:p>
          <a:p>
            <a:endParaRPr lang="it-IT" sz="900" dirty="0" smtClean="0">
              <a:latin typeface="+mj-lt"/>
              <a:cs typeface="Arial" charset="0"/>
            </a:endParaRPr>
          </a:p>
          <a:p>
            <a:r>
              <a:rPr lang="it-IT" sz="1400" b="1" u="sng" dirty="0" smtClean="0">
                <a:latin typeface="+mj-lt"/>
                <a:cs typeface="Arial" charset="0"/>
              </a:rPr>
              <a:t>Manopole rotanti sensibili alla pressione</a:t>
            </a:r>
          </a:p>
          <a:p>
            <a:r>
              <a:rPr lang="it-IT" sz="900" dirty="0" smtClean="0">
                <a:latin typeface="+mj-lt"/>
                <a:cs typeface="Arial" charset="0"/>
              </a:rPr>
              <a:t>Le manopole rotanti rilevano la pressione generata dalla mano dell’utente.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A modalità scratch attiva, le manopole rotanti </a:t>
            </a:r>
            <a:r>
              <a:rPr lang="it-IT" sz="900" dirty="0" err="1" smtClean="0">
                <a:latin typeface="+mj-lt"/>
                <a:cs typeface="Arial" charset="0"/>
              </a:rPr>
              <a:t>scratchano</a:t>
            </a:r>
            <a:r>
              <a:rPr lang="it-IT" sz="900" dirty="0" smtClean="0">
                <a:latin typeface="+mj-lt"/>
                <a:cs typeface="Arial" charset="0"/>
              </a:rPr>
              <a:t> ne momento in cui viene rilevato il peso della mano, quindi interrompono lo </a:t>
            </a:r>
            <a:r>
              <a:rPr lang="it-IT" sz="900" dirty="0" err="1" smtClean="0">
                <a:latin typeface="+mj-lt"/>
                <a:cs typeface="Arial" charset="0"/>
              </a:rPr>
              <a:t>scratching</a:t>
            </a:r>
            <a:r>
              <a:rPr lang="it-IT" sz="900" dirty="0" smtClean="0">
                <a:latin typeface="+mj-lt"/>
                <a:cs typeface="Arial" charset="0"/>
              </a:rPr>
              <a:t> quando la mano dell’utente non viene più rilevata. Ciò permette al DJ di:</a:t>
            </a:r>
          </a:p>
          <a:p>
            <a:pPr marL="271463" lvl="1" indent="-90488">
              <a:buFont typeface="Arial" charset="0"/>
              <a:buChar char="•"/>
            </a:pPr>
            <a:r>
              <a:rPr lang="it-IT" sz="900" dirty="0">
                <a:latin typeface="+mj-lt"/>
                <a:cs typeface="Arial" charset="0"/>
              </a:rPr>
              <a:t>i</a:t>
            </a:r>
            <a:r>
              <a:rPr lang="it-IT" sz="900" dirty="0" smtClean="0">
                <a:latin typeface="+mj-lt"/>
                <a:cs typeface="Arial" charset="0"/>
              </a:rPr>
              <a:t>nterrompere la riproduzione premendo la manopola rotante.</a:t>
            </a:r>
          </a:p>
          <a:p>
            <a:pPr marL="271463" lvl="1" indent="-90488">
              <a:buFont typeface="Arial" charset="0"/>
              <a:buChar char="•"/>
            </a:pPr>
            <a:r>
              <a:rPr lang="it-IT" sz="900" dirty="0">
                <a:latin typeface="+mj-lt"/>
                <a:cs typeface="Arial" charset="0"/>
              </a:rPr>
              <a:t>r</a:t>
            </a:r>
            <a:r>
              <a:rPr lang="it-IT" sz="900" dirty="0" smtClean="0">
                <a:latin typeface="+mj-lt"/>
                <a:cs typeface="Arial" charset="0"/>
              </a:rPr>
              <a:t>iavviare la riproduzione risollevando la propria mano.</a:t>
            </a:r>
          </a:p>
          <a:p>
            <a:pPr marL="271463" lvl="1" indent="-90488">
              <a:buFont typeface="Arial" charset="0"/>
              <a:buChar char="•"/>
            </a:pPr>
            <a:r>
              <a:rPr lang="it-IT" sz="900" dirty="0" err="1" smtClean="0">
                <a:latin typeface="+mj-lt"/>
                <a:cs typeface="Arial" charset="0"/>
              </a:rPr>
              <a:t>scratchare</a:t>
            </a:r>
            <a:r>
              <a:rPr lang="it-IT" sz="900" dirty="0" smtClean="0">
                <a:latin typeface="+mj-lt"/>
                <a:cs typeface="Arial" charset="0"/>
              </a:rPr>
              <a:t> ruotando e premendo la manopola rotante, interrompere lo </a:t>
            </a:r>
            <a:r>
              <a:rPr lang="it-IT" sz="900" dirty="0" err="1" smtClean="0">
                <a:latin typeface="+mj-lt"/>
                <a:cs typeface="Arial" charset="0"/>
              </a:rPr>
              <a:t>scratching</a:t>
            </a:r>
            <a:r>
              <a:rPr lang="it-IT" sz="900" dirty="0" smtClean="0">
                <a:latin typeface="+mj-lt"/>
                <a:cs typeface="Arial" charset="0"/>
              </a:rPr>
              <a:t> risollevando la propria mano.</a:t>
            </a:r>
          </a:p>
          <a:p>
            <a:pPr marL="271463" lvl="1" indent="-90488">
              <a:buFont typeface="Arial" charset="0"/>
              <a:buChar char="•"/>
            </a:pPr>
            <a:r>
              <a:rPr lang="it-IT" sz="900" dirty="0">
                <a:latin typeface="+mj-lt"/>
                <a:cs typeface="Arial" charset="0"/>
              </a:rPr>
              <a:t>v</a:t>
            </a:r>
            <a:r>
              <a:rPr lang="it-IT" sz="900" dirty="0" smtClean="0">
                <a:latin typeface="+mj-lt"/>
                <a:cs typeface="Arial" charset="0"/>
              </a:rPr>
              <a:t>ariare la tonalità (a riproduzione in corso) / navigare tra le tracce (a riproduzione non attiva), ruotando le manopole agendo sull’anello esterno, in modo tale da non applicare alcuna pressione verso il basso.</a:t>
            </a:r>
          </a:p>
          <a:p>
            <a:pPr>
              <a:buFont typeface="Arial" charset="0"/>
              <a:buChar char="•"/>
            </a:pPr>
            <a:r>
              <a:rPr lang="it-IT" sz="900" dirty="0" smtClean="0">
                <a:latin typeface="+mj-lt"/>
                <a:cs typeface="Arial" charset="0"/>
              </a:rPr>
              <a:t> A modalità scratch disattivata, per variare la tonalità o navigare tra le tracce, si possono ruotare le manopole, indipendentemente dalla eventuale pressione esercitata.</a:t>
            </a:r>
            <a:endParaRPr lang="it-IT" sz="900" dirty="0">
              <a:latin typeface="+mj-lt"/>
              <a:cs typeface="Arial" charset="0"/>
            </a:endParaRPr>
          </a:p>
        </p:txBody>
      </p:sp>
      <p:sp>
        <p:nvSpPr>
          <p:cNvPr id="17412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b="1">
                <a:latin typeface="Calibri" pitchFamily="34" charset="0"/>
              </a:rPr>
              <a:t>www.hercules.com</a:t>
            </a:r>
          </a:p>
        </p:txBody>
      </p:sp>
      <p:sp>
        <p:nvSpPr>
          <p:cNvPr id="17413" name="ZoneTexte 46"/>
          <p:cNvSpPr txBox="1">
            <a:spLocks noChangeArrowheads="1"/>
          </p:cNvSpPr>
          <p:nvPr/>
        </p:nvSpPr>
        <p:spPr bwMode="auto">
          <a:xfrm>
            <a:off x="5216525" y="8677275"/>
            <a:ext cx="1574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100" i="1" u="sng" smtClean="0">
                <a:solidFill>
                  <a:schemeClr val="bg1"/>
                </a:solidFill>
                <a:latin typeface="Calibri" pitchFamily="34" charset="0"/>
              </a:rPr>
              <a:t>Il tuo contatto:</a:t>
            </a:r>
          </a:p>
          <a:p>
            <a:r>
              <a:rPr lang="it-IT" sz="1100" i="1" smtClean="0">
                <a:solidFill>
                  <a:schemeClr val="bg1"/>
                </a:solidFill>
                <a:latin typeface="Calibri" pitchFamily="34" charset="0"/>
              </a:rPr>
              <a:t>xxxxxxxxxxxxxxxxxxxxxxx</a:t>
            </a:r>
            <a:endParaRPr lang="it-IT" sz="1100" i="1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741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ZoneTexte 17"/>
          <p:cNvSpPr txBox="1">
            <a:spLocks noChangeArrowheads="1"/>
          </p:cNvSpPr>
          <p:nvPr/>
        </p:nvSpPr>
        <p:spPr bwMode="auto">
          <a:xfrm>
            <a:off x="3489325" y="85725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DJ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4808538" y="8209503"/>
            <a:ext cx="1995487" cy="496347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it-IT" sz="800" dirty="0" smtClean="0">
                <a:solidFill>
                  <a:schemeClr val="bg1"/>
                </a:solidFill>
                <a:ea typeface="ＭＳ Ｐゴシック" pitchFamily="34" charset="-128"/>
              </a:rPr>
              <a:t>Numero di riferimento / Codice a </a:t>
            </a:r>
            <a:r>
              <a:rPr lang="it-IT" sz="800" dirty="0" smtClean="0">
                <a:solidFill>
                  <a:schemeClr val="bg1"/>
                </a:solidFill>
                <a:ea typeface="ＭＳ Ｐゴシック" pitchFamily="34" charset="-128"/>
              </a:rPr>
              <a:t>barre</a:t>
            </a:r>
            <a:endParaRPr lang="it-IT" sz="800" dirty="0" smtClean="0">
              <a:solidFill>
                <a:schemeClr val="bg1"/>
              </a:solidFill>
              <a:ea typeface="ＭＳ Ｐゴシック" pitchFamily="34" charset="-128"/>
            </a:endParaRP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EMEA: 4780771 / 3 362934744458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USA: 4780771 / 6 63296419637</a:t>
            </a:r>
            <a:endParaRPr 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pic>
        <p:nvPicPr>
          <p:cNvPr id="35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989" y="562424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2"/>
          <p:cNvSpPr>
            <a:spLocks noChangeArrowheads="1"/>
          </p:cNvSpPr>
          <p:nvPr/>
        </p:nvSpPr>
        <p:spPr bwMode="auto">
          <a:xfrm>
            <a:off x="61913" y="8645507"/>
            <a:ext cx="515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Hercules DJ Control Air è accompagnato da una garanzia di 2 anni.</a:t>
            </a:r>
          </a:p>
          <a:p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Hercules® è un marchio registrato da Guillemot Corporation S.A. Microsoft® Windows</a:t>
            </a:r>
            <a:r>
              <a:rPr lang="it-IT" sz="600" smtClean="0">
                <a:solidFill>
                  <a:schemeClr val="bg1"/>
                </a:solidFill>
                <a:latin typeface="Calibri" pitchFamily="34" charset="0"/>
              </a:rPr>
              <a:t>® </a:t>
            </a:r>
            <a:r>
              <a:rPr lang="it-IT" sz="600" smtClean="0">
                <a:solidFill>
                  <a:schemeClr val="bg1"/>
                </a:solidFill>
                <a:latin typeface="Calibri" pitchFamily="34" charset="0"/>
              </a:rPr>
              <a:t> Vistaa, 7  e 8 sono </a:t>
            </a:r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marchi registrati da Microsoft Corporation negli Stati Uniti e/o altri paesi. Intel® Core™ sono marchi registrati da Intel Corporation. Apple®, il logo Apple e Mac OS® sono marchi registrati da Apple Computer, </a:t>
            </a:r>
            <a:r>
              <a:rPr lang="it-IT" sz="600" dirty="0" err="1" smtClean="0">
                <a:solidFill>
                  <a:schemeClr val="bg1"/>
                </a:solidFill>
                <a:latin typeface="Calibri" pitchFamily="34" charset="0"/>
              </a:rPr>
              <a:t>Inc</a:t>
            </a:r>
            <a:r>
              <a:rPr lang="it-IT" sz="600" dirty="0" smtClean="0">
                <a:solidFill>
                  <a:schemeClr val="bg1"/>
                </a:solidFill>
                <a:latin typeface="Calibri" pitchFamily="34" charset="0"/>
              </a:rPr>
              <a:t>. Tutti gli altri marchi e nomi commerciali vengono qui citati previa autorizzazione e appartengono ai legittimi proprietari. Illustrazioni puramente indicative.</a:t>
            </a:r>
            <a:endParaRPr lang="it-IT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7" name="ZoneTexte 12"/>
          <p:cNvSpPr txBox="1">
            <a:spLocks noChangeArrowheads="1"/>
          </p:cNvSpPr>
          <p:nvPr/>
        </p:nvSpPr>
        <p:spPr bwMode="auto">
          <a:xfrm>
            <a:off x="345468" y="4288982"/>
            <a:ext cx="373062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/>
            <a:r>
              <a:rPr lang="fr-FR" sz="1100" b="1">
                <a:solidFill>
                  <a:schemeClr val="bg1"/>
                </a:solidFill>
                <a:latin typeface="Calibri" pitchFamily="-106" charset="0"/>
              </a:rPr>
              <a:t>2.0</a:t>
            </a: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80" y="6594275"/>
            <a:ext cx="2180282" cy="920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à coins arrondis 38"/>
          <p:cNvSpPr/>
          <p:nvPr/>
        </p:nvSpPr>
        <p:spPr>
          <a:xfrm>
            <a:off x="39725" y="6349747"/>
            <a:ext cx="2486025" cy="14401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00" y="4363098"/>
            <a:ext cx="1762454" cy="1153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à coins arrondis 40"/>
          <p:cNvSpPr/>
          <p:nvPr/>
        </p:nvSpPr>
        <p:spPr>
          <a:xfrm>
            <a:off x="71437" y="4219821"/>
            <a:ext cx="2486025" cy="14401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à coins arrondis 41"/>
          <p:cNvSpPr/>
          <p:nvPr/>
        </p:nvSpPr>
        <p:spPr>
          <a:xfrm>
            <a:off x="62108" y="1907744"/>
            <a:ext cx="2486025" cy="1641103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3" name="Picture 5" descr="C:\Users\phermant.GUILLEMOT\Desktop\Capture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5"/>
          <a:stretch/>
        </p:blipFill>
        <p:spPr bwMode="auto">
          <a:xfrm>
            <a:off x="203061" y="2209378"/>
            <a:ext cx="2098037" cy="103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0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3519</TotalTime>
  <Words>1185</Words>
  <Application>Microsoft Office PowerPoint</Application>
  <PresentationFormat>Affichage à l'écran (4:3)</PresentationFormat>
  <Paragraphs>142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Estelle Gindreau</dc:creator>
  <cp:lastModifiedBy>Pauline Hermant</cp:lastModifiedBy>
  <cp:revision>208</cp:revision>
  <cp:lastPrinted>2011-05-23T16:22:26Z</cp:lastPrinted>
  <dcterms:created xsi:type="dcterms:W3CDTF">2011-08-29T05:58:34Z</dcterms:created>
  <dcterms:modified xsi:type="dcterms:W3CDTF">2014-06-18T11:02:32Z</dcterms:modified>
</cp:coreProperties>
</file>