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6858000" cy="9144000" type="screen4x3"/>
  <p:notesSz cx="6799263" cy="9929813"/>
  <p:defaultTextStyle>
    <a:defPPr>
      <a:defRPr lang="fr-FR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46" autoAdjust="0"/>
    <p:restoredTop sz="94660"/>
  </p:normalViewPr>
  <p:slideViewPr>
    <p:cSldViewPr>
      <p:cViewPr>
        <p:scale>
          <a:sx n="100" d="100"/>
          <a:sy n="100" d="100"/>
        </p:scale>
        <p:origin x="-1530" y="7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83A712A-DC56-4115-9E2B-87F9B58A049F}" type="datetime1">
              <a:rPr lang="fr-FR"/>
              <a:pPr>
                <a:defRPr/>
              </a:pPr>
              <a:t>18/06/2014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D61570FE-5DB2-485F-BED0-8F3449A08F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1073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4851A89-8117-40B1-AA2B-112BC86D2C6B}" type="datetime1">
              <a:rPr lang="fr-FR"/>
              <a:pPr>
                <a:defRPr/>
              </a:pPr>
              <a:t>18/06/2014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24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4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AE22C07-D5D6-4717-B245-ACAC80BE67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049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A6C82C-A63B-402B-9D91-3EB4CE21C774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1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9AAF93-064D-45EC-A69A-D1D092FA6883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2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9AAF93-064D-45EC-A69A-D1D092FA6883}" type="slidenum">
              <a:rPr lang="fr-FR" smtClean="0">
                <a:latin typeface="Calibri" pitchFamily="34" charset="0"/>
                <a:ea typeface="ＭＳ Ｐゴシック" pitchFamily="34" charset="-128"/>
              </a:rPr>
              <a:pPr/>
              <a:t>3</a:t>
            </a:fld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6BE4-1E57-48E6-A21E-C784B5296ED7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C429-8202-4309-AD57-DE2527CF99C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85F3-3B94-47B6-8A3A-826B7B1E3285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5841-4A17-4DF7-8215-11DB022D72E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38BF-FDD0-42C2-A959-5C81336F78F2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98EA-E67F-4E27-8795-269BDBB4614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E168-5D39-4726-B75C-0906C6672D71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7BEF-5962-4140-9EE5-94E9A2DD9C1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6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6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C33F-BF29-4852-A1AB-732BA9606D87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2355-03DA-4A13-A0F0-F71BE40F7CF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2CBB-2394-4B6D-B7D4-E3D671A84766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EF04-EFF7-434E-812B-8D273A6088D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1DAF-26EA-49BA-9335-BD440A048E91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9639-EDCB-4F93-9A4E-235535CABDE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E6B4-7E5A-4231-97EF-3022A4FE0EEC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4730-2818-4AA5-A5F2-7F5953E7542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E955-1150-4045-9F40-9C3923EFD73B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668D-5052-4174-9BC4-FDF202DFF39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6EEF-642E-4038-B571-886447C13D20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9049-CDF1-48D9-9223-7F38F0A8049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4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5" indent="0">
              <a:buNone/>
              <a:defRPr sz="2000"/>
            </a:lvl4pPr>
            <a:lvl5pPr marL="1828686" indent="0">
              <a:buNone/>
              <a:defRPr sz="2000"/>
            </a:lvl5pPr>
            <a:lvl6pPr marL="2285857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200" indent="0">
              <a:buNone/>
              <a:defRPr sz="900"/>
            </a:lvl8pPr>
            <a:lvl9pPr marL="3657372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DB35-3E7B-463E-A8B8-B5AE440836DB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036A1-1977-4231-B468-9E6DB1DF3CD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AAD33ACA-40FC-4773-A58E-584DA6E1BF42}" type="datetime1">
              <a:rPr lang="en-US"/>
              <a:pPr>
                <a:defRPr/>
              </a:pPr>
              <a:t>6/18/2014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 defTabSz="91434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ACE309A-5E93-4702-BAAB-33956EBAB33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44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Mes Documents\Mes documents\Documents\Marketing plan\2011\Hercules templates\BandeauD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5" y="7792323"/>
            <a:ext cx="6846886" cy="135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454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364" name="ZoneTexte 5"/>
          <p:cNvSpPr txBox="1">
            <a:spLocks noChangeArrowheads="1"/>
          </p:cNvSpPr>
          <p:nvPr/>
        </p:nvSpPr>
        <p:spPr bwMode="auto">
          <a:xfrm>
            <a:off x="3500438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mtClean="0">
                <a:solidFill>
                  <a:srgbClr val="FF0000"/>
                </a:solidFill>
                <a:latin typeface="Calibri" pitchFamily="34" charset="0"/>
              </a:rPr>
              <a:t>DJing</a:t>
            </a:r>
            <a:endParaRPr lang="de-D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4" name="ZoneTexte 7"/>
          <p:cNvSpPr txBox="1">
            <a:spLocks noChangeArrowheads="1"/>
          </p:cNvSpPr>
          <p:nvPr/>
        </p:nvSpPr>
        <p:spPr bwMode="auto">
          <a:xfrm>
            <a:off x="3036888" y="798513"/>
            <a:ext cx="3705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000" b="1" i="1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de-DE" sz="1000" b="1" i="1"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03087" y="4921269"/>
            <a:ext cx="45799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>
              <a:tabLst>
                <a:tab pos="1524000" algn="l"/>
              </a:tabLst>
            </a:pPr>
            <a:r>
              <a:rPr lang="de-DE" sz="900" b="1" dirty="0" smtClean="0">
                <a:latin typeface="Calibri" pitchFamily="34" charset="0"/>
              </a:rPr>
              <a:t>2-Deck DJ Kontroller</a:t>
            </a:r>
            <a:endParaRPr lang="de-DE" sz="900" dirty="0" smtClean="0">
              <a:latin typeface="Calibri" pitchFamily="34" charset="0"/>
            </a:endParaRP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2 Jogwheels mit Druckerkennung</a:t>
            </a: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Geschwindigkeitssensitive </a:t>
            </a:r>
            <a:r>
              <a:rPr lang="de-DE" sz="900" dirty="0">
                <a:latin typeface="Calibri" pitchFamily="34" charset="0"/>
              </a:rPr>
              <a:t>P</a:t>
            </a:r>
            <a:r>
              <a:rPr lang="de-DE" sz="900" dirty="0" smtClean="0">
                <a:latin typeface="Calibri" pitchFamily="34" charset="0"/>
              </a:rPr>
              <a:t>ads</a:t>
            </a: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Air Control: 1 kontaktlose Kontrolle</a:t>
            </a:r>
          </a:p>
          <a:p>
            <a:pPr marL="88900" indent="-88900">
              <a:tabLst>
                <a:tab pos="1524000" algn="l"/>
              </a:tabLst>
            </a:pPr>
            <a:endParaRPr lang="de-DE" sz="900" b="1" dirty="0" smtClean="0">
              <a:latin typeface="Calibri" pitchFamily="34" charset="0"/>
              <a:cs typeface="Arial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de-DE" sz="900" b="1" dirty="0">
                <a:latin typeface="Calibri" pitchFamily="34" charset="0"/>
              </a:rPr>
              <a:t>D</a:t>
            </a:r>
            <a:r>
              <a:rPr lang="de-DE" sz="900" b="1" dirty="0" smtClean="0">
                <a:latin typeface="Calibri" pitchFamily="34" charset="0"/>
              </a:rPr>
              <a:t>ruckerkennende Jogwheels</a:t>
            </a:r>
            <a:endParaRPr lang="de-DE" sz="900" dirty="0" smtClean="0">
              <a:latin typeface="Calibri" pitchFamily="34" charset="0"/>
            </a:endParaRP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Scratchen durch Druck auf die Jogwheels, </a:t>
            </a:r>
            <a:endParaRPr lang="de-DE" sz="900" dirty="0" smtClean="0">
              <a:latin typeface="Calibri" pitchFamily="34" charset="0"/>
            </a:endParaRPr>
          </a:p>
          <a:p>
            <a:pPr>
              <a:tabLst>
                <a:tab pos="1524000" algn="l"/>
              </a:tabLst>
            </a:pPr>
            <a:r>
              <a:rPr lang="de-DE" sz="900" dirty="0">
                <a:latin typeface="Calibri" pitchFamily="34" charset="0"/>
              </a:rPr>
              <a:t> </a:t>
            </a:r>
            <a:r>
              <a:rPr lang="de-DE" sz="900" dirty="0" smtClean="0">
                <a:latin typeface="Calibri" pitchFamily="34" charset="0"/>
              </a:rPr>
              <a:t>  </a:t>
            </a:r>
            <a:r>
              <a:rPr lang="de-DE" sz="900" dirty="0" smtClean="0">
                <a:latin typeface="Calibri" pitchFamily="34" charset="0"/>
              </a:rPr>
              <a:t>genau </a:t>
            </a:r>
            <a:r>
              <a:rPr lang="de-DE" sz="900" dirty="0" smtClean="0">
                <a:latin typeface="Calibri" pitchFamily="34" charset="0"/>
              </a:rPr>
              <a:t>so wie bei einer Schallplatte</a:t>
            </a: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Die Jogwheels kontrollieren auch Pitch-</a:t>
            </a:r>
            <a:r>
              <a:rPr lang="de-DE" sz="900" dirty="0" err="1" smtClean="0">
                <a:latin typeface="Calibri" pitchFamily="34" charset="0"/>
              </a:rPr>
              <a:t>Bend</a:t>
            </a:r>
            <a:r>
              <a:rPr lang="de-DE" sz="900" dirty="0" smtClean="0">
                <a:latin typeface="Calibri" pitchFamily="34" charset="0"/>
              </a:rPr>
              <a:t> </a:t>
            </a:r>
            <a:endParaRPr lang="de-DE" sz="900" dirty="0" smtClean="0">
              <a:latin typeface="Calibri" pitchFamily="34" charset="0"/>
            </a:endParaRPr>
          </a:p>
          <a:p>
            <a:pPr>
              <a:tabLst>
                <a:tab pos="1524000" algn="l"/>
              </a:tabLst>
            </a:pPr>
            <a:r>
              <a:rPr lang="de-DE" sz="900" dirty="0">
                <a:latin typeface="Calibri" pitchFamily="34" charset="0"/>
              </a:rPr>
              <a:t> </a:t>
            </a:r>
            <a:r>
              <a:rPr lang="de-DE" sz="900" dirty="0" smtClean="0">
                <a:latin typeface="Calibri" pitchFamily="34" charset="0"/>
              </a:rPr>
              <a:t>  </a:t>
            </a:r>
            <a:r>
              <a:rPr lang="de-DE" sz="900" dirty="0" smtClean="0">
                <a:latin typeface="Calibri" pitchFamily="34" charset="0"/>
              </a:rPr>
              <a:t>und </a:t>
            </a:r>
            <a:r>
              <a:rPr lang="de-DE" sz="900" dirty="0" smtClean="0">
                <a:latin typeface="Calibri" pitchFamily="34" charset="0"/>
              </a:rPr>
              <a:t>das Bewegen in Tracks</a:t>
            </a:r>
          </a:p>
          <a:p>
            <a:pPr marL="88900" indent="-88900">
              <a:tabLst>
                <a:tab pos="1524000" algn="l"/>
              </a:tabLst>
            </a:pPr>
            <a:endParaRPr lang="de-DE" sz="900" b="1" dirty="0" smtClean="0">
              <a:latin typeface="Calibri" pitchFamily="34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de-DE" sz="900" b="1" dirty="0" smtClean="0">
                <a:latin typeface="Calibri" pitchFamily="34" charset="0"/>
              </a:rPr>
              <a:t>8 </a:t>
            </a:r>
            <a:r>
              <a:rPr lang="de-DE" sz="900" b="1" dirty="0">
                <a:latin typeface="Calibri" pitchFamily="34" charset="0"/>
              </a:rPr>
              <a:t>P</a:t>
            </a:r>
            <a:r>
              <a:rPr lang="de-DE" sz="900" b="1" dirty="0" smtClean="0">
                <a:latin typeface="Calibri" pitchFamily="34" charset="0"/>
              </a:rPr>
              <a:t>ads mit </a:t>
            </a:r>
            <a:r>
              <a:rPr lang="de-DE" sz="900" b="1" dirty="0">
                <a:latin typeface="Calibri" pitchFamily="34" charset="0"/>
              </a:rPr>
              <a:t>G</a:t>
            </a:r>
            <a:r>
              <a:rPr lang="de-DE" sz="900" b="1" dirty="0" smtClean="0">
                <a:latin typeface="Calibri" pitchFamily="34" charset="0"/>
              </a:rPr>
              <a:t>eschwindigkeitserkennung	 </a:t>
            </a:r>
            <a:endParaRPr lang="de-DE" sz="900" dirty="0" smtClean="0">
              <a:latin typeface="Calibri" pitchFamily="34" charset="0"/>
            </a:endParaRP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Die Pads kontrollieren </a:t>
            </a:r>
            <a:r>
              <a:rPr lang="de-DE" sz="900" dirty="0">
                <a:latin typeface="Calibri" pitchFamily="34" charset="0"/>
              </a:rPr>
              <a:t>S</a:t>
            </a:r>
            <a:r>
              <a:rPr lang="de-DE" sz="900" dirty="0" smtClean="0">
                <a:latin typeface="Calibri" pitchFamily="34" charset="0"/>
              </a:rPr>
              <a:t>ampler, </a:t>
            </a:r>
            <a:r>
              <a:rPr lang="de-DE" sz="900" dirty="0">
                <a:latin typeface="Calibri" pitchFamily="34" charset="0"/>
              </a:rPr>
              <a:t>L</a:t>
            </a:r>
            <a:r>
              <a:rPr lang="de-DE" sz="900" dirty="0" smtClean="0">
                <a:latin typeface="Calibri" pitchFamily="34" charset="0"/>
              </a:rPr>
              <a:t>oops und Effekte	</a:t>
            </a: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Die Innenbeleuchtung zeigt die Pad-Aktivierung an</a:t>
            </a: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Die Pads können als binäre An/Aus Kontrollen oder als graduelle Kontrollen gesetzt werden</a:t>
            </a:r>
          </a:p>
          <a:p>
            <a:pPr marL="88900" indent="-88900">
              <a:tabLst>
                <a:tab pos="1524000" algn="l"/>
              </a:tabLst>
            </a:pPr>
            <a:endParaRPr lang="de-DE" sz="900" b="1" dirty="0" smtClean="0">
              <a:latin typeface="Calibri" pitchFamily="34" charset="0"/>
              <a:cs typeface="Arial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de-DE" sz="900" b="1" dirty="0" smtClean="0">
                <a:latin typeface="Calibri" pitchFamily="34" charset="0"/>
              </a:rPr>
              <a:t>Air Control: Ein kontaktloser Sensor ermöglicht den Mix von oben, ohne das Gerät auch nur zu berühren</a:t>
            </a:r>
            <a:endParaRPr lang="de-DE" sz="900" dirty="0" smtClean="0">
              <a:latin typeface="Calibri" pitchFamily="34" charset="0"/>
            </a:endParaRP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DJ Control Air konvertiert Ihren Handabstand in ein MIDI Kommando</a:t>
            </a: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Sie brauchen den Kontroller nicht zu berühren: </a:t>
            </a:r>
            <a:r>
              <a:rPr lang="de-DE" sz="900" dirty="0">
                <a:latin typeface="Calibri" pitchFamily="34" charset="0"/>
              </a:rPr>
              <a:t>ein </a:t>
            </a:r>
            <a:r>
              <a:rPr lang="de-DE" sz="900" dirty="0" smtClean="0">
                <a:latin typeface="Calibri" pitchFamily="34" charset="0"/>
              </a:rPr>
              <a:t>Kommando zum Mixen ohne jeglichen physischen Kontakt</a:t>
            </a: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Kompatibel mit jedweden Lichtverhältnissen</a:t>
            </a:r>
          </a:p>
          <a:p>
            <a:pPr marL="88900" indent="-88900">
              <a:tabLst>
                <a:tab pos="1524000" algn="l"/>
              </a:tabLst>
            </a:pPr>
            <a:endParaRPr lang="de-DE" sz="900" dirty="0" smtClean="0">
              <a:latin typeface="Calibri" pitchFamily="34" charset="0"/>
              <a:cs typeface="Arial" charset="0"/>
            </a:endParaRPr>
          </a:p>
          <a:p>
            <a:pPr marL="88900" indent="-88900">
              <a:tabLst>
                <a:tab pos="1524000" algn="l"/>
              </a:tabLst>
            </a:pPr>
            <a:r>
              <a:rPr lang="de-DE" sz="900" b="1" dirty="0" smtClean="0">
                <a:latin typeface="Calibri" pitchFamily="34" charset="0"/>
              </a:rPr>
              <a:t>Eingebaute Audioausgänge zum Mixen und Vorhören von Tracks</a:t>
            </a:r>
            <a:endParaRPr lang="de-DE" sz="900" dirty="0" smtClean="0">
              <a:latin typeface="Calibri" pitchFamily="34" charset="0"/>
            </a:endParaRP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1/8” (3.5 mm) Stereo-Miniklinkenausgang für den Mix</a:t>
            </a:r>
          </a:p>
          <a:p>
            <a:pPr marL="88900" indent="-88900">
              <a:buFont typeface="Arial" charset="0"/>
              <a:buChar char="•"/>
              <a:tabLst>
                <a:tab pos="1524000" algn="l"/>
              </a:tabLst>
            </a:pPr>
            <a:r>
              <a:rPr lang="de-DE" sz="900" dirty="0" smtClean="0">
                <a:latin typeface="Calibri" pitchFamily="34" charset="0"/>
              </a:rPr>
              <a:t>1/4” (6.35 mm) </a:t>
            </a:r>
            <a:r>
              <a:rPr lang="de-DE" sz="900" dirty="0">
                <a:latin typeface="Calibri" pitchFamily="34" charset="0"/>
              </a:rPr>
              <a:t>Stereo-Miniklinkenausgang für </a:t>
            </a:r>
            <a:r>
              <a:rPr lang="de-DE" sz="900" dirty="0" smtClean="0">
                <a:latin typeface="Calibri" pitchFamily="34" charset="0"/>
              </a:rPr>
              <a:t>das Vorhören von Tracks</a:t>
            </a:r>
          </a:p>
          <a:p>
            <a:pPr>
              <a:tabLst>
                <a:tab pos="1524000" algn="l"/>
              </a:tabLst>
            </a:pPr>
            <a:endParaRPr lang="de-DE" sz="900" dirty="0" smtClean="0">
              <a:latin typeface="Calibri" pitchFamily="34" charset="0"/>
            </a:endParaRPr>
          </a:p>
          <a:p>
            <a:pPr marL="88900" indent="-88900">
              <a:tabLst>
                <a:tab pos="1524000" algn="l"/>
              </a:tabLst>
            </a:pPr>
            <a:endParaRPr lang="de-DE" sz="900" dirty="0">
              <a:latin typeface="Calibri" pitchFamily="34" charset="0"/>
            </a:endParaRPr>
          </a:p>
        </p:txBody>
      </p:sp>
      <p:sp>
        <p:nvSpPr>
          <p:cNvPr id="2056" name="ZoneTexte 10"/>
          <p:cNvSpPr txBox="1">
            <a:spLocks noChangeArrowheads="1"/>
          </p:cNvSpPr>
          <p:nvPr/>
        </p:nvSpPr>
        <p:spPr bwMode="auto">
          <a:xfrm>
            <a:off x="35670" y="4346486"/>
            <a:ext cx="496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rgbClr val="00B0F0"/>
                </a:solidFill>
                <a:latin typeface="+mn-lt"/>
              </a:rPr>
              <a:t>Der DJ Kontroller mit Berührungs- und Luftsteuerung verändert sein Aussehen</a:t>
            </a:r>
            <a:endParaRPr lang="fr-FR" sz="1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5391" name="Rectangle 32"/>
          <p:cNvSpPr>
            <a:spLocks noChangeArrowheads="1"/>
          </p:cNvSpPr>
          <p:nvPr/>
        </p:nvSpPr>
        <p:spPr bwMode="auto">
          <a:xfrm>
            <a:off x="61913" y="8615363"/>
            <a:ext cx="515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Hercules DJ Control Air beinhaltet eine  2-jährige Garantie.</a:t>
            </a:r>
          </a:p>
          <a:p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Hercules® ist ein eingetragenes Markenzeichen von Guillemot Corporation S.A. Microsoft® Windows®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Vista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7 und 8 sind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eingetragene Markenzeichen der Microsoft Corporation in den Vereinigten Staaten und/oder anderen Ländern. Intel® Core™ sind Markenzeichen der Intel Corporation. Apple®, </a:t>
            </a:r>
            <a:r>
              <a:rPr lang="de-DE" sz="600" dirty="0" err="1" smtClean="0">
                <a:solidFill>
                  <a:schemeClr val="bg1"/>
                </a:solidFill>
                <a:latin typeface="Calibri" pitchFamily="34" charset="0"/>
              </a:rPr>
              <a:t>tas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 Apple Logo </a:t>
            </a:r>
            <a:r>
              <a:rPr lang="de-DE" sz="600" dirty="0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nd Mac OS® sind eingetragene Markenzeichen von Apple Computer, Inc. Alle anderen Markenzeichen und Handelsbezeichnungen werden hierdurch ausdrücklich anerkannt und befinden sich im Besitz ihrer jeweiligen Eigentümer. Illustrationen nicht verbindlich.</a:t>
            </a:r>
            <a:endParaRPr lang="de-DE" sz="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92" name="ZoneTexte 37"/>
          <p:cNvSpPr txBox="1">
            <a:spLocks noChangeArrowheads="1"/>
          </p:cNvSpPr>
          <p:nvPr/>
        </p:nvSpPr>
        <p:spPr bwMode="auto">
          <a:xfrm>
            <a:off x="61913" y="936625"/>
            <a:ext cx="157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smtClean="0">
                <a:latin typeface="Calibri" pitchFamily="34" charset="0"/>
              </a:rPr>
              <a:t>www.hercules.com</a:t>
            </a:r>
            <a:endParaRPr lang="de-DE" sz="1200" b="1">
              <a:latin typeface="Calibri" pitchFamily="34" charset="0"/>
            </a:endParaRPr>
          </a:p>
        </p:txBody>
      </p:sp>
      <p:sp>
        <p:nvSpPr>
          <p:cNvPr id="2083" name="ZoneTexte 46"/>
          <p:cNvSpPr txBox="1">
            <a:spLocks noChangeArrowheads="1"/>
          </p:cNvSpPr>
          <p:nvPr/>
        </p:nvSpPr>
        <p:spPr bwMode="auto">
          <a:xfrm>
            <a:off x="5216525" y="8677275"/>
            <a:ext cx="1574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100" i="1" u="sng" dirty="0" smtClean="0">
                <a:solidFill>
                  <a:schemeClr val="bg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rPr>
              <a:t>Ihr Kontakt:</a:t>
            </a:r>
          </a:p>
          <a:p>
            <a:pPr>
              <a:defRPr/>
            </a:pPr>
            <a:r>
              <a:rPr lang="de-DE" sz="1100" i="1" dirty="0" smtClean="0">
                <a:solidFill>
                  <a:schemeClr val="bg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rPr>
              <a:t>xxxxxxxxxxxxxxxxxxxxxxx</a:t>
            </a:r>
            <a:endParaRPr lang="de-DE" sz="1100" i="1" dirty="0">
              <a:solidFill>
                <a:schemeClr val="bg1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53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à coins arrondis 35"/>
          <p:cNvSpPr/>
          <p:nvPr/>
        </p:nvSpPr>
        <p:spPr>
          <a:xfrm>
            <a:off x="5047407" y="8102551"/>
            <a:ext cx="1743918" cy="5747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800" dirty="0" smtClean="0">
                <a:solidFill>
                  <a:schemeClr val="bg1"/>
                </a:solidFill>
                <a:ea typeface="ＭＳ Ｐゴシック" pitchFamily="34" charset="-128"/>
              </a:rPr>
              <a:t>Bestellnummer/Barcode</a:t>
            </a:r>
            <a:endParaRPr lang="de-DE" sz="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  <a:ea typeface="ＭＳ Ｐゴシック" pitchFamily="34" charset="-128"/>
              </a:rPr>
              <a:t>EMEA: 4780771 / 3 362934744458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ea typeface="ＭＳ Ｐゴシック" pitchFamily="34" charset="-128"/>
              </a:rPr>
              <a:t>USA: 4780771 / 6 63296419637</a:t>
            </a:r>
            <a:endParaRPr lang="en-US" sz="8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38" name="Picture 3" descr="\\GIFRSTO3\Share-StudioGraphique\ARCHIVE\2014\Hercules\DJControlAirSseries\DJAirSseriesProduct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0" t="5577" r="3552" b="4469"/>
          <a:stretch/>
        </p:blipFill>
        <p:spPr bwMode="auto">
          <a:xfrm>
            <a:off x="2" y="1361957"/>
            <a:ext cx="4184480" cy="234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\\GIFRSTO3\Share-StudioGraphique\ARCHIVE\2014\Hercules\DJControlAirSseries\CompatibilitePC-Ma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44" y="3603260"/>
            <a:ext cx="874614" cy="6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\\GIFRSTO3\Share-StudioGraphique\ARCHIVE\2014\Hercules\DJControlAirSseries\TitreDJCairS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88" y="464449"/>
            <a:ext cx="3151063" cy="7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\\GIFRSTO3\Share-StudioGraphique\ARCHIVE\2014\Hercules\DJControlAirSseries\PictoBuiltInAudi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3" y="3754614"/>
            <a:ext cx="1204736" cy="35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2" y="1336595"/>
            <a:ext cx="771108" cy="56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586" y="1979712"/>
            <a:ext cx="731466" cy="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03" y="2642667"/>
            <a:ext cx="745049" cy="56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81" y="3324426"/>
            <a:ext cx="790029" cy="55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8" descr="\\GIFRSTO3\Share-StudioGraphique\ARCHIVE\2014\Hercules\DJControlAirSseries\packshot_DJCAirSserie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70" t="9718" r="10342" b="9986"/>
          <a:stretch/>
        </p:blipFill>
        <p:spPr bwMode="auto">
          <a:xfrm>
            <a:off x="2767501" y="4788024"/>
            <a:ext cx="2378529" cy="18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70128"/>
              </p:ext>
            </p:extLst>
          </p:nvPr>
        </p:nvGraphicFramePr>
        <p:xfrm>
          <a:off x="5216525" y="532606"/>
          <a:ext cx="1588284" cy="18613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88284"/>
              </a:tblGrid>
              <a:tr h="18235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Technische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Spezifikationen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/>
                </a:tc>
              </a:tr>
              <a:tr h="18504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USB DJ-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Kontroller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mit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Audioausgängen</a:t>
                      </a: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/>
                </a:tc>
              </a:tr>
              <a:tr h="40487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2-Deck -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Kontrolloberfläche</a:t>
                      </a: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Drucksensitive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Jogwheels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Kontaktlose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Kontrolle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für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Air-Mixing (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Mixen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in der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Luft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8 progressive Pads</a:t>
                      </a:r>
                    </a:p>
                  </a:txBody>
                  <a:tcPr marT="45707" marB="45707" horzOverflow="overflow"/>
                </a:tc>
              </a:tr>
              <a:tr h="40487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Eingebautes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Audio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1/8” (3.5 mm)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Stereoausgang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für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den Mix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1/4” (6.35 mm)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Stereoausgang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für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Vorhören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über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Kopfhörer</a:t>
                      </a: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/>
                </a:tc>
              </a:tr>
              <a:tr h="404872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DJ 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Software DJUCED 18°</a:t>
                      </a: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Intuitive,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leistungsstarke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Software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2 Audiotracks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wie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im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Fluge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mixen</a:t>
                      </a: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Speichern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Sie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Ihren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Mix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als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Audiodatei</a:t>
                      </a: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/>
                </a:tc>
              </a:tr>
            </a:tbl>
          </a:graphicData>
        </a:graphic>
      </p:graphicFrame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5456"/>
              </p:ext>
            </p:extLst>
          </p:nvPr>
        </p:nvGraphicFramePr>
        <p:xfrm>
          <a:off x="5252507" y="2488834"/>
          <a:ext cx="1502836" cy="1219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2836"/>
              </a:tblGrid>
              <a:tr h="19625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Mechanische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Spezifikationen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/>
                </a:tc>
              </a:tr>
              <a:tr h="280374">
                <a:tc>
                  <a:txBody>
                    <a:bodyPr/>
                    <a:lstStyle/>
                    <a:p>
                      <a:pPr marL="538163" marR="0" lvl="0" indent="-538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Gehäuse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:         13.78 x 8.66 x 1.18 ”</a:t>
                      </a:r>
                    </a:p>
                    <a:p>
                      <a:pPr marL="538163" marR="0" lvl="0" indent="-538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                        35 x 22 x 3 cm</a:t>
                      </a:r>
                    </a:p>
                  </a:txBody>
                  <a:tcPr marT="45707" marB="45707" horzOverflow="overflow"/>
                </a:tc>
              </a:tr>
              <a:tr h="182234">
                <a:tc>
                  <a:txBody>
                    <a:bodyPr/>
                    <a:lstStyle/>
                    <a:p>
                      <a:pPr marL="538163" marR="0" lvl="0" indent="-538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Jogwheels:  3.94 ” / 10 cm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Durchmesser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/>
                </a:tc>
              </a:tr>
              <a:tr h="182234">
                <a:tc>
                  <a:txBody>
                    <a:bodyPr/>
                    <a:lstStyle/>
                    <a:p>
                      <a:pPr marL="538163" marR="0" lvl="0" indent="-538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Weight:         3.1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lbs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/ 1.4 kg</a:t>
                      </a:r>
                    </a:p>
                  </a:txBody>
                  <a:tcPr marT="45707" marB="45707" horzOverflow="overflow"/>
                </a:tc>
              </a:tr>
              <a:tr h="182234">
                <a:tc>
                  <a:txBody>
                    <a:bodyPr/>
                    <a:lstStyle/>
                    <a:p>
                      <a:pPr marL="538163" marR="0" lvl="0" indent="-538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1524000" algn="l"/>
                        </a:tabLst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USB-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Kabel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:    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Angebaut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/>
                </a:tc>
              </a:tr>
            </a:tbl>
          </a:graphicData>
        </a:graphic>
      </p:graphicFrame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36064"/>
              </p:ext>
            </p:extLst>
          </p:nvPr>
        </p:nvGraphicFramePr>
        <p:xfrm>
          <a:off x="5263187" y="3835542"/>
          <a:ext cx="1481476" cy="19049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81476"/>
              </a:tblGrid>
              <a:tr h="15431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Minimalkonfiguration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1" marB="45711" horzOverflow="overflow"/>
                </a:tc>
              </a:tr>
              <a:tr h="1505366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Computer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mit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GHz CPU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oder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schneller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 GB RAM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oder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mehr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Stromführender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USB-Port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100 MB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freier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Festplattenspeicher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CD/DVD-ROM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Laufwerk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Internetzugang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Aktive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Stereolautsprecher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und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Kopfhörer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Betriebssystem</a:t>
                      </a: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(32-bit / 64-bit)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Microsoft Windows®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Vista,  7 od. 8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oder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Mac OS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10.7, 10.8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oder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10.9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auf Core Duo Mac</a:t>
                      </a:r>
                    </a:p>
                  </a:txBody>
                  <a:tcPr marT="45711" marB="45711" horzOverflow="overflow"/>
                </a:tc>
              </a:tr>
            </a:tbl>
          </a:graphicData>
        </a:graphic>
      </p:graphicFrame>
      <p:graphicFrame>
        <p:nvGraphicFramePr>
          <p:cNvPr id="59" name="Tableau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35979"/>
              </p:ext>
            </p:extLst>
          </p:nvPr>
        </p:nvGraphicFramePr>
        <p:xfrm>
          <a:off x="5276671" y="5798612"/>
          <a:ext cx="1481476" cy="9446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81476"/>
              </a:tblGrid>
              <a:tr h="144016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Packungsinhalt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marT="45656" marB="45656" horzOverflow="overflow"/>
                </a:tc>
              </a:tr>
              <a:tr h="518769">
                <a:tc>
                  <a:txBody>
                    <a:bodyPr/>
                    <a:lstStyle/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Hercules DJ Control 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Air S Series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Installations-CD-ROM (PC/Mac)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mit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PC/Mac DJ Software</a:t>
                      </a:r>
                    </a:p>
                    <a:p>
                      <a:pPr marL="88900" marR="0" lvl="0" indent="-8890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Gedrucktes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Installationshandbuch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+ 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Onlinehandbuch</a:t>
                      </a: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656" marB="45656" horzOverflow="overflow"/>
                </a:tc>
              </a:tr>
            </a:tbl>
          </a:graphicData>
        </a:graphic>
      </p:graphicFrame>
      <p:graphicFrame>
        <p:nvGraphicFramePr>
          <p:cNvPr id="60" name="Tableau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98893"/>
              </p:ext>
            </p:extLst>
          </p:nvPr>
        </p:nvGraphicFramePr>
        <p:xfrm>
          <a:off x="5267300" y="6916756"/>
          <a:ext cx="1515219" cy="1097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5219"/>
              </a:tblGrid>
              <a:tr h="18235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Verpackungsspezifikationen</a:t>
                      </a: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/>
                </a:tc>
              </a:tr>
              <a:tr h="185049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Box 	16.7 x 10.6 x 3.1 ”</a:t>
                      </a:r>
                    </a:p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	42.4 x 27 x 8 cm</a:t>
                      </a:r>
                    </a:p>
                  </a:txBody>
                  <a:tcPr horzOverflow="overflow"/>
                </a:tc>
              </a:tr>
              <a:tr h="145152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Masterkarton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	TBC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Stück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/</a:t>
                      </a:r>
                      <a:r>
                        <a:rPr kumimoji="0" lang="en-US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Karton</a:t>
                      </a: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	3</a:t>
                      </a:r>
                    </a:p>
                  </a:txBody>
                  <a:tcPr horzOverflow="overflow"/>
                </a:tc>
              </a:tr>
              <a:tr h="0">
                <a:tc>
                  <a:txBody>
                    <a:bodyPr/>
                    <a:lstStyle/>
                    <a:p>
                      <a:pPr marL="628650" marR="0" lvl="0" indent="-62865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Palette	TBC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7" y="6860714"/>
            <a:ext cx="5015535" cy="80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\\GIFRSTO3\Share-StudioGraphique\ARCHIVE\2014\Hercules\DJControlAirSseries\DJAirSseriesProductHD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243" y="1689637"/>
            <a:ext cx="5311905" cy="35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9" y="5587534"/>
            <a:ext cx="4915464" cy="8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" name="Picture 2" descr="D:\Mes Documents\Mes documents\Documents\Marketing plan\2011\Hercules templates\BandeauDJ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786688"/>
            <a:ext cx="6858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412" name="ZoneTexte 37"/>
          <p:cNvSpPr txBox="1">
            <a:spLocks noChangeArrowheads="1"/>
          </p:cNvSpPr>
          <p:nvPr/>
        </p:nvSpPr>
        <p:spPr bwMode="auto">
          <a:xfrm>
            <a:off x="61913" y="936625"/>
            <a:ext cx="157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www.hercules.com</a:t>
            </a:r>
          </a:p>
        </p:txBody>
      </p:sp>
      <p:sp>
        <p:nvSpPr>
          <p:cNvPr id="17413" name="ZoneTexte 46"/>
          <p:cNvSpPr txBox="1">
            <a:spLocks noChangeArrowheads="1"/>
          </p:cNvSpPr>
          <p:nvPr/>
        </p:nvSpPr>
        <p:spPr bwMode="auto">
          <a:xfrm>
            <a:off x="5216525" y="8724469"/>
            <a:ext cx="1574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i="1" u="sng" dirty="0" err="1" smtClean="0">
                <a:solidFill>
                  <a:schemeClr val="bg1"/>
                </a:solidFill>
                <a:latin typeface="Calibri" pitchFamily="34" charset="0"/>
              </a:rPr>
              <a:t>Ihr</a:t>
            </a:r>
            <a:r>
              <a:rPr lang="en-US" sz="1100" i="1" u="sng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100" i="1" u="sng" dirty="0" err="1" smtClean="0">
                <a:solidFill>
                  <a:schemeClr val="bg1"/>
                </a:solidFill>
                <a:latin typeface="Calibri" pitchFamily="34" charset="0"/>
              </a:rPr>
              <a:t>Kontakt</a:t>
            </a:r>
            <a:r>
              <a:rPr lang="en-US" sz="1100" i="1" u="sng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en-US" sz="1100" i="1" u="sng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100" i="1" dirty="0" err="1">
                <a:solidFill>
                  <a:schemeClr val="bg1"/>
                </a:solidFill>
                <a:latin typeface="Calibri" pitchFamily="34" charset="0"/>
              </a:rPr>
              <a:t>xxxxxxxxxxxxxxxxxxxxxxx</a:t>
            </a:r>
            <a:endParaRPr lang="en-US" sz="11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FF0000"/>
                </a:solidFill>
                <a:latin typeface="Calibri" pitchFamily="34" charset="0"/>
              </a:rPr>
              <a:t>DJing</a:t>
            </a:r>
          </a:p>
        </p:txBody>
      </p:sp>
      <p:sp>
        <p:nvSpPr>
          <p:cNvPr id="21" name="ZoneTexte 12"/>
          <p:cNvSpPr txBox="1">
            <a:spLocks noChangeArrowheads="1"/>
          </p:cNvSpPr>
          <p:nvPr/>
        </p:nvSpPr>
        <p:spPr bwMode="auto">
          <a:xfrm>
            <a:off x="528638" y="4511675"/>
            <a:ext cx="373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fr-FR" sz="1100" b="1">
                <a:solidFill>
                  <a:prstClr val="white"/>
                </a:solidFill>
                <a:latin typeface="Calibri" pitchFamily="-106" charset="0"/>
              </a:rPr>
              <a:t>2.0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532506" y="1547665"/>
            <a:ext cx="5472608" cy="3816423"/>
          </a:xfrm>
          <a:prstGeom prst="roundRect">
            <a:avLst>
              <a:gd name="adj" fmla="val 4525"/>
            </a:avLst>
          </a:prstGeom>
          <a:noFill/>
          <a:ln cap="rnd">
            <a:solidFill>
              <a:schemeClr val="bg1">
                <a:lumMod val="65000"/>
              </a:schemeClr>
            </a:solidFill>
            <a:beve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620688" y="1547664"/>
            <a:ext cx="5401617" cy="3864434"/>
            <a:chOff x="404663" y="1909747"/>
            <a:chExt cx="5981317" cy="4346879"/>
          </a:xfrm>
        </p:grpSpPr>
        <p:sp>
          <p:nvSpPr>
            <p:cNvPr id="25" name="Flèche vers le bas 24"/>
            <p:cNvSpPr/>
            <p:nvPr/>
          </p:nvSpPr>
          <p:spPr>
            <a:xfrm>
              <a:off x="3090728" y="2152741"/>
              <a:ext cx="322397" cy="242992"/>
            </a:xfrm>
            <a:prstGeom prst="downArrow">
              <a:avLst>
                <a:gd name="adj1" fmla="val 34243"/>
                <a:gd name="adj2" fmla="val 5000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 vers le bas 25"/>
            <p:cNvSpPr/>
            <p:nvPr/>
          </p:nvSpPr>
          <p:spPr>
            <a:xfrm>
              <a:off x="1583999" y="2152740"/>
              <a:ext cx="281707" cy="720080"/>
            </a:xfrm>
            <a:prstGeom prst="down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7" name="Flèche vers le bas 26"/>
            <p:cNvSpPr/>
            <p:nvPr/>
          </p:nvSpPr>
          <p:spPr>
            <a:xfrm>
              <a:off x="4659461" y="2152740"/>
              <a:ext cx="281707" cy="720080"/>
            </a:xfrm>
            <a:prstGeom prst="down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8" name="Flèche vers le bas 27"/>
            <p:cNvSpPr/>
            <p:nvPr/>
          </p:nvSpPr>
          <p:spPr>
            <a:xfrm rot="10800000">
              <a:off x="1269675" y="4906660"/>
              <a:ext cx="281707" cy="899905"/>
            </a:xfrm>
            <a:prstGeom prst="down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9" name="Flèche vers le bas 28"/>
            <p:cNvSpPr/>
            <p:nvPr/>
          </p:nvSpPr>
          <p:spPr>
            <a:xfrm rot="10800000">
              <a:off x="5019501" y="4906660"/>
              <a:ext cx="281707" cy="899905"/>
            </a:xfrm>
            <a:prstGeom prst="downArrow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281759" y="1909747"/>
              <a:ext cx="4333396" cy="27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smtClean="0">
                  <a:latin typeface="+mn-lt"/>
                </a:rPr>
                <a:t>     4 pads	        K</a:t>
              </a:r>
              <a:r>
                <a:rPr lang="de-DE" sz="1000" dirty="0" err="1" smtClean="0">
                  <a:latin typeface="+mn-lt"/>
                </a:rPr>
                <a:t>ontaktloser</a:t>
              </a:r>
              <a:r>
                <a:rPr lang="de-DE" sz="1000" dirty="0" smtClean="0">
                  <a:latin typeface="+mn-lt"/>
                </a:rPr>
                <a:t> </a:t>
              </a:r>
              <a:r>
                <a:rPr lang="de-DE" sz="1000" dirty="0">
                  <a:latin typeface="+mn-lt"/>
                </a:rPr>
                <a:t>Sensor </a:t>
              </a:r>
              <a:r>
                <a:rPr lang="fr-FR" sz="1000" dirty="0" smtClean="0">
                  <a:latin typeface="+mn-lt"/>
                </a:rPr>
                <a:t>	     4 pads</a:t>
              </a:r>
              <a:endParaRPr lang="fr-FR" sz="1000" dirty="0">
                <a:latin typeface="+mn-lt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04663" y="5806565"/>
              <a:ext cx="5981317" cy="450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539750" algn="l"/>
                </a:tabLst>
              </a:pPr>
              <a:r>
                <a:rPr lang="fr-FR" sz="1000" dirty="0" smtClean="0">
                  <a:latin typeface="+mn-lt"/>
                </a:rPr>
                <a:t>	</a:t>
              </a:r>
              <a:r>
                <a:rPr lang="fr-FR" sz="1000" dirty="0" err="1" smtClean="0">
                  <a:latin typeface="+mn-lt"/>
                </a:rPr>
                <a:t>Jogwheel</a:t>
              </a:r>
              <a:r>
                <a:rPr lang="fr-FR" sz="1000" dirty="0" smtClean="0">
                  <a:latin typeface="+mn-lt"/>
                </a:rPr>
                <a:t> 			           </a:t>
              </a:r>
              <a:r>
                <a:rPr lang="fr-FR" sz="1000" dirty="0" err="1" smtClean="0">
                  <a:latin typeface="+mn-lt"/>
                </a:rPr>
                <a:t>Jogwheel</a:t>
              </a:r>
              <a:endParaRPr lang="fr-FR" sz="1000" dirty="0" smtClean="0">
                <a:latin typeface="+mn-lt"/>
              </a:endParaRPr>
            </a:p>
            <a:p>
              <a:pPr>
                <a:tabLst>
                  <a:tab pos="539750" algn="l"/>
                </a:tabLst>
              </a:pPr>
              <a:r>
                <a:rPr lang="fr-FR" sz="1000" dirty="0" smtClean="0">
                  <a:latin typeface="+mn-lt"/>
                </a:rPr>
                <a:t>          </a:t>
              </a:r>
              <a:r>
                <a:rPr lang="de-DE" sz="1000" dirty="0">
                  <a:latin typeface="Calibri" pitchFamily="34" charset="0"/>
                </a:rPr>
                <a:t>mit Druckerkennung </a:t>
              </a:r>
              <a:r>
                <a:rPr lang="fr-FR" sz="1000" dirty="0" smtClean="0">
                  <a:latin typeface="+mn-lt"/>
                </a:rPr>
                <a:t>			</a:t>
              </a:r>
              <a:r>
                <a:rPr lang="de-DE" sz="1000" dirty="0" smtClean="0">
                  <a:latin typeface="Calibri" pitchFamily="34" charset="0"/>
                </a:rPr>
                <a:t> </a:t>
              </a:r>
              <a:r>
                <a:rPr lang="de-DE" sz="1000" dirty="0">
                  <a:latin typeface="Calibri" pitchFamily="34" charset="0"/>
                </a:rPr>
                <a:t>mit Druckerkennung</a:t>
              </a:r>
              <a:endParaRPr lang="fr-FR" sz="1000" dirty="0">
                <a:latin typeface="+mn-lt"/>
              </a:endParaRPr>
            </a:p>
          </p:txBody>
        </p:sp>
      </p:grpSp>
      <p:sp>
        <p:nvSpPr>
          <p:cNvPr id="33" name="Rectangle à coins arrondis 32"/>
          <p:cNvSpPr/>
          <p:nvPr/>
        </p:nvSpPr>
        <p:spPr>
          <a:xfrm>
            <a:off x="532506" y="6804247"/>
            <a:ext cx="5488782" cy="1152129"/>
          </a:xfrm>
          <a:prstGeom prst="roundRect">
            <a:avLst>
              <a:gd name="adj" fmla="val 4525"/>
            </a:avLst>
          </a:prstGeom>
          <a:noFill/>
          <a:ln cap="rnd">
            <a:solidFill>
              <a:schemeClr val="bg1">
                <a:lumMod val="65000"/>
              </a:schemeClr>
            </a:solidFill>
            <a:beve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 smtClean="0">
              <a:solidFill>
                <a:schemeClr val="tx1"/>
              </a:solidFill>
            </a:endParaRPr>
          </a:p>
          <a:p>
            <a:pPr algn="ctr"/>
            <a:endParaRPr lang="fr-FR" sz="1000" dirty="0">
              <a:solidFill>
                <a:schemeClr val="tx1"/>
              </a:solidFill>
            </a:endParaRPr>
          </a:p>
          <a:p>
            <a:pPr algn="ctr"/>
            <a:endParaRPr lang="fr-FR" sz="1000" dirty="0" smtClean="0">
              <a:solidFill>
                <a:schemeClr val="tx1"/>
              </a:solidFill>
            </a:endParaRPr>
          </a:p>
          <a:p>
            <a:pPr algn="ctr"/>
            <a:endParaRPr lang="fr-FR" sz="1000" dirty="0" smtClean="0">
              <a:solidFill>
                <a:schemeClr val="tx1"/>
              </a:solidFill>
            </a:endParaRPr>
          </a:p>
          <a:p>
            <a:pPr algn="ctr"/>
            <a:endParaRPr lang="fr-FR" sz="1000" dirty="0" smtClean="0">
              <a:solidFill>
                <a:schemeClr val="tx1"/>
              </a:solidFill>
            </a:endParaRPr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1/4</a:t>
            </a:r>
            <a:r>
              <a:rPr lang="de-DE" sz="1000" dirty="0">
                <a:solidFill>
                  <a:schemeClr val="tx1"/>
                </a:solidFill>
              </a:rPr>
              <a:t>” (6.35 mm) Stereo-Miniklinkenausgang für das </a:t>
            </a:r>
            <a:r>
              <a:rPr lang="de-DE" sz="1000" dirty="0" err="1">
                <a:solidFill>
                  <a:schemeClr val="tx1"/>
                </a:solidFill>
              </a:rPr>
              <a:t>Vorhören</a:t>
            </a:r>
            <a:r>
              <a:rPr lang="de-DE" sz="1000" dirty="0">
                <a:solidFill>
                  <a:schemeClr val="tx1"/>
                </a:solidFill>
              </a:rPr>
              <a:t> von </a:t>
            </a:r>
            <a:r>
              <a:rPr lang="de-DE" sz="1000" dirty="0" smtClean="0">
                <a:solidFill>
                  <a:schemeClr val="tx1"/>
                </a:solidFill>
              </a:rPr>
              <a:t>Tracks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516332" y="5508104"/>
            <a:ext cx="5488782" cy="1152128"/>
          </a:xfrm>
          <a:prstGeom prst="roundRect">
            <a:avLst>
              <a:gd name="adj" fmla="val 4525"/>
            </a:avLst>
          </a:prstGeom>
          <a:noFill/>
          <a:ln cap="rnd">
            <a:solidFill>
              <a:schemeClr val="bg1">
                <a:lumMod val="65000"/>
              </a:schemeClr>
            </a:solidFill>
            <a:beve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1/8</a:t>
            </a:r>
            <a:r>
              <a:rPr lang="de-DE" sz="1000" dirty="0">
                <a:solidFill>
                  <a:schemeClr val="tx1"/>
                </a:solidFill>
              </a:rPr>
              <a:t>” (3.5 mm) Stereo-Miniklinkenausgang für den </a:t>
            </a:r>
            <a:r>
              <a:rPr lang="de-DE" sz="1000" dirty="0" smtClean="0">
                <a:solidFill>
                  <a:schemeClr val="tx1"/>
                </a:solidFill>
              </a:rPr>
              <a:t>Mix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063577" y="8021539"/>
            <a:ext cx="1743918" cy="57472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800" dirty="0" smtClean="0">
                <a:solidFill>
                  <a:schemeClr val="bg1"/>
                </a:solidFill>
                <a:ea typeface="ＭＳ Ｐゴシック" pitchFamily="34" charset="-128"/>
              </a:rPr>
              <a:t>Bestellnummer/Barcode</a:t>
            </a:r>
            <a:endParaRPr lang="de-DE" sz="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  <a:ea typeface="ＭＳ Ｐゴシック" pitchFamily="34" charset="-128"/>
              </a:rPr>
              <a:t>EMEA: 4780771 / 3 362934744458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ea typeface="ＭＳ Ｐゴシック" pitchFamily="34" charset="-128"/>
              </a:rPr>
              <a:t>USA: 4780771 / 6 63296419637</a:t>
            </a:r>
            <a:endParaRPr lang="en-US" sz="8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37" name="Picture 4" descr="\\GIFRSTO3\Share-StudioGraphique\ARCHIVE\2014\Hercules\DJControlAirSseries\TitreDJCairS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12" y="571500"/>
            <a:ext cx="3151063" cy="7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61913" y="8615363"/>
            <a:ext cx="515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Hercules DJ Control Air beinhaltet eine  2-jährige Garantie.</a:t>
            </a:r>
          </a:p>
          <a:p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Hercules® ist ein eingetragenes Markenzeichen von Guillemot Corporation S.A. Microsoft® Windows®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Vista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7 und 8 sind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eingetragene Markenzeichen der Microsoft Corporation in den Vereinigten Staaten und/oder anderen Ländern. Intel® Core™ sind Markenzeichen der Intel Corporation. Apple®, </a:t>
            </a:r>
            <a:r>
              <a:rPr lang="de-DE" sz="600" dirty="0" err="1" smtClean="0">
                <a:solidFill>
                  <a:schemeClr val="bg1"/>
                </a:solidFill>
                <a:latin typeface="Calibri" pitchFamily="34" charset="0"/>
              </a:rPr>
              <a:t>tas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 Apple Logo </a:t>
            </a:r>
            <a:r>
              <a:rPr lang="de-DE" sz="600" dirty="0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nd Mac OS® sind eingetragene Markenzeichen von Apple Computer, Inc. Alle anderen Markenzeichen und Handelsbezeichnungen werden hierdurch ausdrücklich anerkannt und befinden sich im Besitz ihrer jeweiligen Eigentümer. Illustrationen nicht verbindlich.</a:t>
            </a:r>
            <a:endParaRPr lang="de-DE" sz="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Mes Documents\Mes documents\Documents\Marketing plan\2011\Hercules templates\BandeauD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786688"/>
            <a:ext cx="6858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6858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43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2640013" y="1785045"/>
            <a:ext cx="4217987" cy="64633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de-DE" sz="900" b="1" u="sng" dirty="0" smtClean="0">
                <a:latin typeface="+mj-lt"/>
                <a:cs typeface="Arial" charset="0"/>
              </a:rPr>
              <a:t>Air Control</a:t>
            </a:r>
          </a:p>
          <a:p>
            <a:r>
              <a:rPr lang="de-DE" sz="900" b="1" dirty="0" smtClean="0">
                <a:latin typeface="+mj-lt"/>
                <a:cs typeface="Arial" charset="0"/>
              </a:rPr>
              <a:t>Warum heißt der Kontroller DJ Control Air?</a:t>
            </a:r>
          </a:p>
          <a:p>
            <a:r>
              <a:rPr lang="de-DE" sz="900" dirty="0" smtClean="0">
                <a:latin typeface="+mj-lt"/>
                <a:cs typeface="Arial" charset="0"/>
              </a:rPr>
              <a:t>„Air! (Luft) steht für Abstimmung via Infrarot =</a:t>
            </a:r>
            <a:r>
              <a:rPr lang="de-DE" sz="900" dirty="0">
                <a:latin typeface="+mj-lt"/>
                <a:cs typeface="Arial" charset="0"/>
              </a:rPr>
              <a:t> </a:t>
            </a:r>
            <a:r>
              <a:rPr lang="de-DE" sz="900" dirty="0" smtClean="0">
                <a:latin typeface="+mj-lt"/>
                <a:cs typeface="Arial" charset="0"/>
              </a:rPr>
              <a:t>kontaktlose Kontrolle.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Der DJ plaziert seine Hand flach über dem Infrarot-Strahl.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Der Kontroller kalkuliert den Abstand zwischen Hand und Sensor und         konvertiert diesen in ein graduelles MIDI Kommando.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Dies MIDI Kommando moduliert eine Einstellung in der DJ-Software.</a:t>
            </a:r>
          </a:p>
          <a:p>
            <a:endParaRPr lang="de-DE" sz="900" dirty="0" smtClean="0">
              <a:latin typeface="+mj-lt"/>
              <a:cs typeface="Arial" charset="0"/>
            </a:endParaRPr>
          </a:p>
          <a:p>
            <a:r>
              <a:rPr lang="de-DE" sz="900" b="1" dirty="0" smtClean="0">
                <a:latin typeface="+mj-lt"/>
                <a:cs typeface="Arial" charset="0"/>
              </a:rPr>
              <a:t>Erfordert die Air Control spezifische Lichtverhältnisse?</a:t>
            </a:r>
          </a:p>
          <a:p>
            <a:r>
              <a:rPr lang="de-DE" sz="900" dirty="0" smtClean="0">
                <a:latin typeface="+mj-lt"/>
                <a:cs typeface="Arial" charset="0"/>
              </a:rPr>
              <a:t>Nein, Air Control funktioniert bei allen Lichtverhältnissen.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Der gegen die Hand projizierte Infrarot-Lichtstrahl ist unsichtbar.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Der Sensor empfängt die Infrarotreflexion der Hand und nutzt diese zur Kalkulation des Handabstands.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Die </a:t>
            </a:r>
            <a:r>
              <a:rPr lang="de-DE" sz="900" dirty="0">
                <a:latin typeface="+mj-lt"/>
                <a:cs typeface="Arial" charset="0"/>
              </a:rPr>
              <a:t>R</a:t>
            </a:r>
            <a:r>
              <a:rPr lang="de-DE" sz="900" dirty="0" smtClean="0">
                <a:latin typeface="+mj-lt"/>
                <a:cs typeface="Arial" charset="0"/>
              </a:rPr>
              <a:t>eflexion ist bei Tages- und Dämmerlicht die Gleiche und ermöglicht die Nutzung Air </a:t>
            </a:r>
            <a:r>
              <a:rPr lang="de-DE" sz="900" dirty="0">
                <a:latin typeface="+mj-lt"/>
                <a:cs typeface="Arial" charset="0"/>
              </a:rPr>
              <a:t>C</a:t>
            </a:r>
            <a:r>
              <a:rPr lang="de-DE" sz="900" dirty="0" smtClean="0">
                <a:latin typeface="+mj-lt"/>
                <a:cs typeface="Arial" charset="0"/>
              </a:rPr>
              <a:t>ontrol während des Tages,</a:t>
            </a:r>
            <a:r>
              <a:rPr lang="de-DE" sz="900" dirty="0">
                <a:latin typeface="+mj-lt"/>
                <a:cs typeface="Arial" charset="0"/>
              </a:rPr>
              <a:t> </a:t>
            </a:r>
            <a:r>
              <a:rPr lang="de-DE" sz="900" dirty="0" smtClean="0">
                <a:latin typeface="+mj-lt"/>
                <a:cs typeface="Arial" charset="0"/>
              </a:rPr>
              <a:t>bei Nacht oder an Orten mit schlechten Lichtverhältnissen.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Air </a:t>
            </a:r>
            <a:r>
              <a:rPr lang="de-DE" sz="900" dirty="0">
                <a:latin typeface="+mj-lt"/>
                <a:cs typeface="Arial" charset="0"/>
              </a:rPr>
              <a:t>C</a:t>
            </a:r>
            <a:r>
              <a:rPr lang="de-DE" sz="900" dirty="0" smtClean="0">
                <a:latin typeface="+mj-lt"/>
                <a:cs typeface="Arial" charset="0"/>
              </a:rPr>
              <a:t>ontrol funktioniert mit allen Hauttönen. Die einzige Inkompatibilität besteht im Gebrauch schwarzer Handschuhe (da der Infrarotsensor nicht in der Lage ist die </a:t>
            </a:r>
            <a:r>
              <a:rPr lang="de-DE" sz="900" dirty="0">
                <a:latin typeface="+mj-lt"/>
                <a:cs typeface="Arial" charset="0"/>
              </a:rPr>
              <a:t>R</a:t>
            </a:r>
            <a:r>
              <a:rPr lang="de-DE" sz="900" dirty="0" smtClean="0">
                <a:latin typeface="+mj-lt"/>
                <a:cs typeface="Arial" charset="0"/>
              </a:rPr>
              <a:t>eflexion zu erkennen).</a:t>
            </a:r>
          </a:p>
          <a:p>
            <a:r>
              <a:rPr lang="de-DE" sz="900" dirty="0" smtClean="0">
                <a:latin typeface="+mj-lt"/>
                <a:cs typeface="Arial" charset="0"/>
              </a:rPr>
              <a:t> </a:t>
            </a:r>
          </a:p>
          <a:p>
            <a:r>
              <a:rPr lang="de-DE" sz="900" b="1" u="sng" dirty="0" smtClean="0">
                <a:latin typeface="+mj-lt"/>
                <a:cs typeface="Arial" charset="0"/>
              </a:rPr>
              <a:t>8 Pads</a:t>
            </a:r>
          </a:p>
          <a:p>
            <a:r>
              <a:rPr lang="de-DE" sz="900" dirty="0" smtClean="0">
                <a:latin typeface="+mj-lt"/>
                <a:cs typeface="Arial" charset="0"/>
              </a:rPr>
              <a:t>2 Sets von 4 Pads kontrollieren Loop-, Sampler- und Effektkommandos.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Der DJ schlägt mit den Fingerspitzen auf die Pads,  um Kommandos wie Looping, Sampler oder Effekte zu senden.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Die Pads leuchten bei Berührung auf.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Zusätzlich zu einem binären An/Aus Kommando kann jedes </a:t>
            </a:r>
            <a:r>
              <a:rPr lang="de-DE" sz="900" dirty="0" err="1" smtClean="0">
                <a:latin typeface="+mj-lt"/>
                <a:cs typeface="Arial" charset="0"/>
              </a:rPr>
              <a:t>Pad</a:t>
            </a:r>
            <a:r>
              <a:rPr lang="de-DE" sz="900" dirty="0" smtClean="0">
                <a:latin typeface="+mj-lt"/>
                <a:cs typeface="Arial" charset="0"/>
              </a:rPr>
              <a:t> Geschwindigkeitsinformationen zur Modulation des Kommandos übertragen.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Zum Beispiel m Samplermodus: die Geschwindigkeit kann die Lautstärke des Abspielens eines Samples kontrollieren. Die Abspiellautstärke hängt von der Härte des Schlags, den der DJ auf das </a:t>
            </a:r>
            <a:r>
              <a:rPr lang="de-DE" sz="900" dirty="0" err="1" smtClean="0">
                <a:latin typeface="+mj-lt"/>
                <a:cs typeface="Arial" charset="0"/>
              </a:rPr>
              <a:t>Pad</a:t>
            </a:r>
            <a:r>
              <a:rPr lang="de-DE" sz="900" dirty="0" smtClean="0">
                <a:latin typeface="+mj-lt"/>
                <a:cs typeface="Arial" charset="0"/>
              </a:rPr>
              <a:t> abgibt, ab. </a:t>
            </a:r>
          </a:p>
          <a:p>
            <a:endParaRPr lang="de-DE" sz="900" dirty="0" smtClean="0">
              <a:latin typeface="+mj-lt"/>
              <a:cs typeface="Arial" charset="0"/>
            </a:endParaRPr>
          </a:p>
          <a:p>
            <a:r>
              <a:rPr lang="de-DE" sz="900" b="1" u="sng" dirty="0" smtClean="0">
                <a:latin typeface="+mj-lt"/>
                <a:cs typeface="Arial" charset="0"/>
              </a:rPr>
              <a:t>Druckerkennende Jogwheels</a:t>
            </a:r>
          </a:p>
          <a:p>
            <a:r>
              <a:rPr lang="de-DE" sz="900" dirty="0" smtClean="0">
                <a:latin typeface="+mj-lt"/>
                <a:cs typeface="Arial" charset="0"/>
              </a:rPr>
              <a:t>Die Jogwheels erkennen den Druck der Hand des Anwenders.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Im aktivierten Scratch-Modus scratchen die Jogwheels wenn das Handgewicht erkannt wird und stoppen selbiges wenn das Gewicht der Hand nicht mehr erkannt wird. Dies ermöglicht dem DJ:</a:t>
            </a:r>
          </a:p>
          <a:p>
            <a:pPr marL="180975" lvl="1" indent="-95250"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Das Abspielen durch Druck auf das Jogwheel zu stoppen.</a:t>
            </a:r>
          </a:p>
          <a:p>
            <a:pPr marL="180975" lvl="1" indent="-95250"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Das Abspielen durch Heben der Hand erneut zu starten.</a:t>
            </a:r>
          </a:p>
          <a:p>
            <a:pPr marL="180975" lvl="1" indent="-95250"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Durch Drücken und drehen des Jogwheels zu scratchen und selbiges durch Heben der Hand zu stoppen.</a:t>
            </a:r>
          </a:p>
          <a:p>
            <a:pPr marL="180975" lvl="1" indent="-95250"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Die Tonhöhe durch Drehen des äußeren Rings der Jogwheels zu verschieben (falls Playback eingeschaltet ist) / sich innerhalb von Tracks zu bewegen (falls Playback ausgeschaltet ist), um einen Druck nach unten zu vermeiden.</a:t>
            </a:r>
          </a:p>
          <a:p>
            <a:pPr>
              <a:buFont typeface="Arial" charset="0"/>
              <a:buChar char="•"/>
            </a:pPr>
            <a:r>
              <a:rPr lang="de-DE" sz="900" dirty="0" smtClean="0">
                <a:latin typeface="+mj-lt"/>
                <a:cs typeface="Arial" charset="0"/>
              </a:rPr>
              <a:t> Mit ausgeschaltetem Scratch-Modus ändern die Jogwheels - wenn diese gedreht werden, gleichgültig ob Druck ausgeübt wird - die Tonhöhe oder ermöglichen das Bewegen innerhalb von Tracks.</a:t>
            </a:r>
            <a:endParaRPr lang="de-DE" sz="900" dirty="0">
              <a:latin typeface="+mj-lt"/>
              <a:cs typeface="Arial" charset="0"/>
            </a:endParaRPr>
          </a:p>
        </p:txBody>
      </p:sp>
      <p:sp>
        <p:nvSpPr>
          <p:cNvPr id="17412" name="ZoneTexte 37"/>
          <p:cNvSpPr txBox="1">
            <a:spLocks noChangeArrowheads="1"/>
          </p:cNvSpPr>
          <p:nvPr/>
        </p:nvSpPr>
        <p:spPr bwMode="auto">
          <a:xfrm>
            <a:off x="61913" y="936625"/>
            <a:ext cx="15732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Calibri" pitchFamily="34" charset="0"/>
              </a:rPr>
              <a:t>www.hercules.com</a:t>
            </a:r>
          </a:p>
        </p:txBody>
      </p:sp>
      <p:sp>
        <p:nvSpPr>
          <p:cNvPr id="17413" name="ZoneTexte 46"/>
          <p:cNvSpPr txBox="1">
            <a:spLocks noChangeArrowheads="1"/>
          </p:cNvSpPr>
          <p:nvPr/>
        </p:nvSpPr>
        <p:spPr bwMode="auto">
          <a:xfrm>
            <a:off x="5216525" y="8724469"/>
            <a:ext cx="1574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i="1" u="sng" dirty="0" err="1" smtClean="0">
                <a:solidFill>
                  <a:schemeClr val="bg1"/>
                </a:solidFill>
                <a:latin typeface="Calibri" pitchFamily="34" charset="0"/>
              </a:rPr>
              <a:t>Ihr</a:t>
            </a:r>
            <a:r>
              <a:rPr lang="en-US" sz="1100" i="1" u="sng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100" i="1" u="sng" dirty="0" err="1" smtClean="0">
                <a:solidFill>
                  <a:schemeClr val="bg1"/>
                </a:solidFill>
                <a:latin typeface="Calibri" pitchFamily="34" charset="0"/>
              </a:rPr>
              <a:t>Kontakt</a:t>
            </a:r>
            <a:r>
              <a:rPr lang="en-US" sz="1100" i="1" u="sng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endParaRPr lang="en-US" sz="1100" i="1" u="sng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1100" i="1" dirty="0" err="1">
                <a:solidFill>
                  <a:schemeClr val="bg1"/>
                </a:solidFill>
                <a:latin typeface="Calibri" pitchFamily="34" charset="0"/>
              </a:rPr>
              <a:t>xxxxxxxxxxxxxxxxxxxxxxx</a:t>
            </a:r>
            <a:endParaRPr lang="en-US" sz="11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157163"/>
            <a:ext cx="11128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ZoneTexte 17"/>
          <p:cNvSpPr txBox="1">
            <a:spLocks noChangeArrowheads="1"/>
          </p:cNvSpPr>
          <p:nvPr/>
        </p:nvSpPr>
        <p:spPr bwMode="auto">
          <a:xfrm>
            <a:off x="3489325" y="85725"/>
            <a:ext cx="3241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FF0000"/>
                </a:solidFill>
                <a:latin typeface="Calibri" pitchFamily="34" charset="0"/>
              </a:rPr>
              <a:t>DJing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869160" y="8104610"/>
            <a:ext cx="1861840" cy="65348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800" dirty="0" err="1" smtClean="0">
                <a:solidFill>
                  <a:schemeClr val="bg1"/>
                </a:solidFill>
                <a:ea typeface="ＭＳ Ｐゴシック" pitchFamily="34" charset="-128"/>
              </a:rPr>
              <a:t>Bestellnummer</a:t>
            </a:r>
            <a:r>
              <a:rPr lang="en-US" sz="800" dirty="0" smtClean="0">
                <a:solidFill>
                  <a:schemeClr val="bg1"/>
                </a:solidFill>
                <a:ea typeface="ＭＳ Ｐゴシック" pitchFamily="34" charset="-128"/>
              </a:rPr>
              <a:t>/Barcode</a:t>
            </a:r>
            <a:endParaRPr lang="en-US" sz="8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endParaRPr lang="en-US" sz="8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  <a:ea typeface="ＭＳ Ｐゴシック" pitchFamily="34" charset="-128"/>
              </a:rPr>
              <a:t>EMEA: </a:t>
            </a:r>
            <a:r>
              <a:rPr lang="en-US" sz="800" dirty="0">
                <a:solidFill>
                  <a:srgbClr val="FFFFFF"/>
                </a:solidFill>
                <a:ea typeface="ＭＳ Ｐゴシック" pitchFamily="34" charset="-128"/>
              </a:rPr>
              <a:t>4780722 / 3 36293 474309 3</a:t>
            </a:r>
            <a:endParaRPr lang="en-US" sz="8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  <a:ea typeface="ＭＳ Ｐゴシック" pitchFamily="34" charset="-128"/>
              </a:rPr>
              <a:t>USA: </a:t>
            </a:r>
            <a:r>
              <a:rPr lang="en-US" sz="800" dirty="0">
                <a:solidFill>
                  <a:srgbClr val="FFFFFF"/>
                </a:solidFill>
                <a:ea typeface="ＭＳ Ｐゴシック" pitchFamily="34" charset="-128"/>
              </a:rPr>
              <a:t>4780722 / 6 63296 41739 8</a:t>
            </a:r>
          </a:p>
        </p:txBody>
      </p:sp>
      <p:sp>
        <p:nvSpPr>
          <p:cNvPr id="21" name="ZoneTexte 12"/>
          <p:cNvSpPr txBox="1">
            <a:spLocks noChangeArrowheads="1"/>
          </p:cNvSpPr>
          <p:nvPr/>
        </p:nvSpPr>
        <p:spPr bwMode="auto">
          <a:xfrm>
            <a:off x="528638" y="4511675"/>
            <a:ext cx="373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fr-FR" sz="1100" b="1">
                <a:solidFill>
                  <a:schemeClr val="bg1"/>
                </a:solidFill>
                <a:latin typeface="Calibri" pitchFamily="-106" charset="0"/>
              </a:rPr>
              <a:t>2.0</a:t>
            </a:r>
          </a:p>
        </p:txBody>
      </p:sp>
      <p:sp>
        <p:nvSpPr>
          <p:cNvPr id="33" name="ZoneTexte 12"/>
          <p:cNvSpPr txBox="1">
            <a:spLocks noChangeArrowheads="1"/>
          </p:cNvSpPr>
          <p:nvPr/>
        </p:nvSpPr>
        <p:spPr bwMode="auto">
          <a:xfrm>
            <a:off x="524843" y="4284563"/>
            <a:ext cx="3730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hangingPunct="1"/>
            <a:r>
              <a:rPr lang="fr-FR" sz="1100" b="1">
                <a:solidFill>
                  <a:schemeClr val="bg1"/>
                </a:solidFill>
                <a:latin typeface="Calibri" pitchFamily="-106" charset="0"/>
              </a:rPr>
              <a:t>2.0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1" y="6192346"/>
            <a:ext cx="2180282" cy="9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153989" y="5932619"/>
            <a:ext cx="2338909" cy="144016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3" y="4160570"/>
            <a:ext cx="1762454" cy="11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à coins arrondis 36"/>
          <p:cNvSpPr/>
          <p:nvPr/>
        </p:nvSpPr>
        <p:spPr>
          <a:xfrm>
            <a:off x="153989" y="4017293"/>
            <a:ext cx="2338908" cy="144016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153989" y="1785045"/>
            <a:ext cx="2338908" cy="164110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Picture 5" descr="C:\Users\phermant.GUILLEMOT\Desktop\Captur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5"/>
          <a:stretch/>
        </p:blipFill>
        <p:spPr bwMode="auto">
          <a:xfrm>
            <a:off x="294941" y="2086679"/>
            <a:ext cx="2098037" cy="10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61913" y="8615363"/>
            <a:ext cx="5156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Hercules DJ Control Air beinhaltet eine  2-jährige Garantie.</a:t>
            </a:r>
          </a:p>
          <a:p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Hercules® ist ein eingetragenes Markenzeichen von Guillemot Corporation S.A. Microsoft® Windows®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Vista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7 und 8 sind 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eingetragene Markenzeichen der Microsoft Corporation in den Vereinigten Staaten und/oder anderen Ländern. Intel® Core™ sind Markenzeichen der Intel Corporation. Apple®, </a:t>
            </a:r>
            <a:r>
              <a:rPr lang="de-DE" sz="600" dirty="0" err="1" smtClean="0">
                <a:solidFill>
                  <a:schemeClr val="bg1"/>
                </a:solidFill>
                <a:latin typeface="Calibri" pitchFamily="34" charset="0"/>
              </a:rPr>
              <a:t>tas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 Apple Logo </a:t>
            </a:r>
            <a:r>
              <a:rPr lang="de-DE" sz="600" dirty="0">
                <a:solidFill>
                  <a:schemeClr val="bg1"/>
                </a:solidFill>
                <a:latin typeface="Calibri" pitchFamily="34" charset="0"/>
              </a:rPr>
              <a:t>u</a:t>
            </a:r>
            <a:r>
              <a:rPr lang="de-DE" sz="600" dirty="0" smtClean="0">
                <a:solidFill>
                  <a:schemeClr val="bg1"/>
                </a:solidFill>
                <a:latin typeface="Calibri" pitchFamily="34" charset="0"/>
              </a:rPr>
              <a:t>nd Mac OS® sind eingetragene Markenzeichen von Apple Computer, Inc. Alle anderen Markenzeichen und Handelsbezeichnungen werden hierdurch ausdrücklich anerkannt und befinden sich im Besitz ihrer jeweiligen Eigentümer. Illustrationen nicht verbindlich.</a:t>
            </a:r>
            <a:endParaRPr lang="de-DE" sz="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1" name="Picture 4" descr="\\GIFRSTO3\Share-StudioGraphique\ARCHIVE\2014\Hercules\DJControlAirSseries\TitreDJCairS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12" y="571500"/>
            <a:ext cx="3151063" cy="7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1024</Words>
  <Application>Microsoft Office PowerPoint</Application>
  <PresentationFormat>Affichage à l'écran (4:3)</PresentationFormat>
  <Paragraphs>142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Gindreau</dc:creator>
  <cp:lastModifiedBy>Pauline Hermant</cp:lastModifiedBy>
  <cp:revision>190</cp:revision>
  <cp:lastPrinted>2011-05-23T16:22:26Z</cp:lastPrinted>
  <dcterms:created xsi:type="dcterms:W3CDTF">2011-08-29T05:58:34Z</dcterms:created>
  <dcterms:modified xsi:type="dcterms:W3CDTF">2014-06-18T10:50:10Z</dcterms:modified>
</cp:coreProperties>
</file>