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978" y="-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203C-236B-4D5B-90D0-1CDD6D220519}" type="datetimeFigureOut">
              <a:rPr lang="fr-FR" smtClean="0"/>
              <a:t>18/06/2014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24FBC-F6EA-46EA-B27E-7761816BA5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2561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203C-236B-4D5B-90D0-1CDD6D220519}" type="datetimeFigureOut">
              <a:rPr lang="fr-FR" smtClean="0"/>
              <a:t>18/06/2014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24FBC-F6EA-46EA-B27E-7761816BA5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3560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203C-236B-4D5B-90D0-1CDD6D220519}" type="datetimeFigureOut">
              <a:rPr lang="fr-FR" smtClean="0"/>
              <a:t>18/06/2014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24FBC-F6EA-46EA-B27E-7761816BA5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7726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203C-236B-4D5B-90D0-1CDD6D220519}" type="datetimeFigureOut">
              <a:rPr lang="fr-FR" smtClean="0"/>
              <a:t>18/06/2014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24FBC-F6EA-46EA-B27E-7761816BA5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919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203C-236B-4D5B-90D0-1CDD6D220519}" type="datetimeFigureOut">
              <a:rPr lang="fr-FR" smtClean="0"/>
              <a:t>18/06/2014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24FBC-F6EA-46EA-B27E-7761816BA5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750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203C-236B-4D5B-90D0-1CDD6D220519}" type="datetimeFigureOut">
              <a:rPr lang="fr-FR" smtClean="0"/>
              <a:t>18/06/2014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24FBC-F6EA-46EA-B27E-7761816BA5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9201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203C-236B-4D5B-90D0-1CDD6D220519}" type="datetimeFigureOut">
              <a:rPr lang="fr-FR" smtClean="0"/>
              <a:t>18/06/2014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24FBC-F6EA-46EA-B27E-7761816BA5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6930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203C-236B-4D5B-90D0-1CDD6D220519}" type="datetimeFigureOut">
              <a:rPr lang="fr-FR" smtClean="0"/>
              <a:t>18/06/2014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24FBC-F6EA-46EA-B27E-7761816BA5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8453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203C-236B-4D5B-90D0-1CDD6D220519}" type="datetimeFigureOut">
              <a:rPr lang="fr-FR" smtClean="0"/>
              <a:t>18/06/2014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24FBC-F6EA-46EA-B27E-7761816BA5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2828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203C-236B-4D5B-90D0-1CDD6D220519}" type="datetimeFigureOut">
              <a:rPr lang="fr-FR" smtClean="0"/>
              <a:t>18/06/2014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24FBC-F6EA-46EA-B27E-7761816BA5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4209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203C-236B-4D5B-90D0-1CDD6D220519}" type="datetimeFigureOut">
              <a:rPr lang="fr-FR" smtClean="0"/>
              <a:t>18/06/2014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24FBC-F6EA-46EA-B27E-7761816BA5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8749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E203C-236B-4D5B-90D0-1CDD6D220519}" type="datetimeFigureOut">
              <a:rPr lang="fr-FR" smtClean="0"/>
              <a:t>18/06/2014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224FBC-F6EA-46EA-B27E-7761816BA5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9521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jpe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Mes Documents\Mes documents\Documents\Marketing plan\2011\Hercules templates\BandeauD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7790131"/>
            <a:ext cx="6858000" cy="1352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0" y="0"/>
            <a:ext cx="6858000" cy="3955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343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3500438" y="27236"/>
            <a:ext cx="32416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dirty="0" err="1">
                <a:solidFill>
                  <a:srgbClr val="FF0000"/>
                </a:solidFill>
                <a:latin typeface="Calibri" pitchFamily="34" charset="0"/>
              </a:rPr>
              <a:t>DJing</a:t>
            </a:r>
            <a:endParaRPr lang="en-US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7" name="Rectangle 32"/>
          <p:cNvSpPr>
            <a:spLocks noChangeArrowheads="1"/>
          </p:cNvSpPr>
          <p:nvPr/>
        </p:nvSpPr>
        <p:spPr bwMode="auto">
          <a:xfrm>
            <a:off x="61913" y="8615363"/>
            <a:ext cx="5156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Hercules DJ Control Air features a 2-year warranty.</a:t>
            </a:r>
          </a:p>
          <a:p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Hercules® is a registered trademark of Guillemot Corporation S.A. Microsoft® Windows® </a:t>
            </a:r>
            <a:r>
              <a:rPr lang="en-US" sz="600" dirty="0" smtClean="0">
                <a:solidFill>
                  <a:schemeClr val="bg1"/>
                </a:solidFill>
                <a:latin typeface="Calibri" pitchFamily="34" charset="0"/>
              </a:rPr>
              <a:t>Vista , 7 and 8 are </a:t>
            </a:r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registered trademarks of Microsoft Corporation in the United States and/or other countries. Intel® Core™ are trademarks of Intel Corporation. Apple®, the Apple logo and Mac OS® are registered trademarks of Apple Computer, Inc. All other trademarks and brand names are hereby acknowledged and are property of their respective owners. Illustrations not binding.</a:t>
            </a:r>
          </a:p>
        </p:txBody>
      </p:sp>
      <p:sp>
        <p:nvSpPr>
          <p:cNvPr id="8" name="ZoneTexte 37"/>
          <p:cNvSpPr txBox="1">
            <a:spLocks noChangeArrowheads="1"/>
          </p:cNvSpPr>
          <p:nvPr/>
        </p:nvSpPr>
        <p:spPr bwMode="auto">
          <a:xfrm>
            <a:off x="61913" y="936625"/>
            <a:ext cx="15732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 noProof="1">
                <a:latin typeface="Calibri" pitchFamily="34" charset="0"/>
              </a:rPr>
              <a:t>www.hercules.com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1613" y="157163"/>
            <a:ext cx="1112837" cy="75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ZoneTexte 7"/>
          <p:cNvSpPr txBox="1">
            <a:spLocks noChangeArrowheads="1"/>
          </p:cNvSpPr>
          <p:nvPr/>
        </p:nvSpPr>
        <p:spPr bwMode="auto">
          <a:xfrm>
            <a:off x="3036888" y="798513"/>
            <a:ext cx="37052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1000" b="1" i="1" dirty="0">
                <a:latin typeface="+mn-lt"/>
                <a:cs typeface="ＭＳ Ｐゴシック" pitchFamily="-106" charset="-128"/>
              </a:rPr>
              <a:t> 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109161" y="4710265"/>
            <a:ext cx="4579938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8900" indent="-88900">
              <a:tabLst>
                <a:tab pos="1524000" algn="l"/>
              </a:tabLst>
              <a:defRPr/>
            </a:pPr>
            <a:r>
              <a:rPr lang="fr-FR" sz="1000" b="1" dirty="0" smtClean="0">
                <a:latin typeface="Calibri" pitchFamily="-106" charset="0"/>
              </a:rPr>
              <a:t>Contrôleur DJ à 2 platines</a:t>
            </a:r>
            <a:endParaRPr lang="fr-FR" sz="1000" dirty="0" smtClean="0">
              <a:latin typeface="Calibri" pitchFamily="-106" charset="0"/>
            </a:endParaRP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  <a:defRPr/>
            </a:pPr>
            <a:r>
              <a:rPr lang="fr-FR" sz="1000" dirty="0" smtClean="0">
                <a:latin typeface="Calibri" pitchFamily="-106" charset="0"/>
              </a:rPr>
              <a:t>2 </a:t>
            </a:r>
            <a:r>
              <a:rPr lang="fr-FR" sz="1000" dirty="0" err="1" smtClean="0">
                <a:latin typeface="Calibri" pitchFamily="-106" charset="0"/>
              </a:rPr>
              <a:t>jog</a:t>
            </a:r>
            <a:r>
              <a:rPr lang="fr-FR" sz="1000" dirty="0" smtClean="0">
                <a:latin typeface="Calibri" pitchFamily="-106" charset="0"/>
              </a:rPr>
              <a:t> </a:t>
            </a:r>
            <a:r>
              <a:rPr lang="fr-FR" sz="1000" dirty="0" err="1" smtClean="0">
                <a:latin typeface="Calibri" pitchFamily="-106" charset="0"/>
              </a:rPr>
              <a:t>wheels</a:t>
            </a:r>
            <a:r>
              <a:rPr lang="fr-FR" sz="1000" dirty="0" smtClean="0">
                <a:latin typeface="Calibri" pitchFamily="-106" charset="0"/>
              </a:rPr>
              <a:t> à détection de pression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  <a:defRPr/>
            </a:pPr>
            <a:r>
              <a:rPr lang="fr-FR" sz="1000" dirty="0" smtClean="0">
                <a:latin typeface="Calibri" pitchFamily="-106" charset="0"/>
              </a:rPr>
              <a:t>Pads gérant la vélocité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  <a:defRPr/>
            </a:pPr>
            <a:r>
              <a:rPr lang="fr-FR" sz="1000" dirty="0" smtClean="0">
                <a:latin typeface="Calibri" pitchFamily="-106" charset="0"/>
              </a:rPr>
              <a:t>Commande AIR : 1 commande sans contact</a:t>
            </a:r>
          </a:p>
          <a:p>
            <a:pPr marL="88900" indent="-88900">
              <a:tabLst>
                <a:tab pos="1524000" algn="l"/>
              </a:tabLst>
              <a:defRPr/>
            </a:pPr>
            <a:endParaRPr lang="fr-FR" sz="1000" b="1" dirty="0" smtClean="0">
              <a:latin typeface="Calibri" pitchFamily="-106" charset="0"/>
              <a:cs typeface="Arial" charset="0"/>
            </a:endParaRPr>
          </a:p>
          <a:p>
            <a:pPr marL="88900" indent="-88900">
              <a:tabLst>
                <a:tab pos="1524000" algn="l"/>
              </a:tabLst>
              <a:defRPr/>
            </a:pPr>
            <a:r>
              <a:rPr lang="fr-FR" sz="1000" b="1" dirty="0" err="1" smtClean="0">
                <a:latin typeface="Calibri" pitchFamily="-106" charset="0"/>
              </a:rPr>
              <a:t>Jog</a:t>
            </a:r>
            <a:r>
              <a:rPr lang="fr-FR" sz="1000" b="1" dirty="0" smtClean="0">
                <a:latin typeface="Calibri" pitchFamily="-106" charset="0"/>
              </a:rPr>
              <a:t> </a:t>
            </a:r>
            <a:r>
              <a:rPr lang="fr-FR" sz="1000" b="1" dirty="0" err="1" smtClean="0">
                <a:latin typeface="Calibri" pitchFamily="-106" charset="0"/>
              </a:rPr>
              <a:t>wheels</a:t>
            </a:r>
            <a:r>
              <a:rPr lang="fr-FR" sz="1000" b="1" dirty="0" smtClean="0">
                <a:latin typeface="Calibri" pitchFamily="-106" charset="0"/>
              </a:rPr>
              <a:t> à détection de pression</a:t>
            </a:r>
            <a:endParaRPr lang="fr-FR" sz="1000" dirty="0" smtClean="0">
              <a:latin typeface="Calibri" pitchFamily="-106" charset="0"/>
            </a:endParaRP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  <a:defRPr/>
            </a:pPr>
            <a:r>
              <a:rPr lang="fr-FR" sz="1000" dirty="0" smtClean="0">
                <a:latin typeface="Calibri" pitchFamily="-106" charset="0"/>
              </a:rPr>
              <a:t>Scratchez en appuyant sur le </a:t>
            </a:r>
            <a:r>
              <a:rPr lang="fr-FR" sz="1000" dirty="0" err="1" smtClean="0">
                <a:latin typeface="Calibri" pitchFamily="-106" charset="0"/>
              </a:rPr>
              <a:t>jog</a:t>
            </a:r>
            <a:r>
              <a:rPr lang="fr-FR" sz="1000" dirty="0" smtClean="0">
                <a:latin typeface="Calibri" pitchFamily="-106" charset="0"/>
              </a:rPr>
              <a:t> </a:t>
            </a:r>
            <a:r>
              <a:rPr lang="fr-FR" sz="1000" dirty="0" err="1" smtClean="0">
                <a:latin typeface="Calibri" pitchFamily="-106" charset="0"/>
              </a:rPr>
              <a:t>wheel</a:t>
            </a:r>
            <a:r>
              <a:rPr lang="fr-FR" sz="1000" dirty="0" smtClean="0">
                <a:latin typeface="Calibri" pitchFamily="-106" charset="0"/>
              </a:rPr>
              <a:t>, </a:t>
            </a:r>
          </a:p>
          <a:p>
            <a:pPr>
              <a:tabLst>
                <a:tab pos="1524000" algn="l"/>
              </a:tabLst>
              <a:defRPr/>
            </a:pPr>
            <a:r>
              <a:rPr lang="fr-FR" sz="1000" dirty="0">
                <a:latin typeface="Calibri" pitchFamily="-106" charset="0"/>
              </a:rPr>
              <a:t> </a:t>
            </a:r>
            <a:r>
              <a:rPr lang="fr-FR" sz="1000" dirty="0" smtClean="0">
                <a:latin typeface="Calibri" pitchFamily="-106" charset="0"/>
              </a:rPr>
              <a:t>  aussi naturellement que sur un disque vinyle.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  <a:defRPr/>
            </a:pPr>
            <a:r>
              <a:rPr lang="fr-FR" sz="1000" dirty="0" smtClean="0">
                <a:latin typeface="Calibri" pitchFamily="-106" charset="0"/>
              </a:rPr>
              <a:t>Les roues contrôlent également le pitch </a:t>
            </a:r>
            <a:r>
              <a:rPr lang="fr-FR" sz="1000" dirty="0" err="1" smtClean="0">
                <a:latin typeface="Calibri" pitchFamily="-106" charset="0"/>
              </a:rPr>
              <a:t>bend</a:t>
            </a:r>
            <a:r>
              <a:rPr lang="fr-FR" sz="1000" dirty="0" smtClean="0">
                <a:latin typeface="Calibri" pitchFamily="-106" charset="0"/>
              </a:rPr>
              <a:t> </a:t>
            </a:r>
          </a:p>
          <a:p>
            <a:pPr>
              <a:tabLst>
                <a:tab pos="1524000" algn="l"/>
              </a:tabLst>
              <a:defRPr/>
            </a:pPr>
            <a:r>
              <a:rPr lang="fr-FR" sz="1000" dirty="0">
                <a:latin typeface="Calibri" pitchFamily="-106" charset="0"/>
              </a:rPr>
              <a:t> </a:t>
            </a:r>
            <a:r>
              <a:rPr lang="fr-FR" sz="1000" dirty="0" smtClean="0">
                <a:latin typeface="Calibri" pitchFamily="-106" charset="0"/>
              </a:rPr>
              <a:t>   et la navigation dans la piste.</a:t>
            </a:r>
          </a:p>
          <a:p>
            <a:pPr marL="88900" indent="-88900">
              <a:tabLst>
                <a:tab pos="1524000" algn="l"/>
              </a:tabLst>
              <a:defRPr/>
            </a:pPr>
            <a:endParaRPr lang="fr-FR" sz="1000" b="1" dirty="0" smtClean="0">
              <a:latin typeface="Calibri" pitchFamily="-106" charset="0"/>
            </a:endParaRPr>
          </a:p>
          <a:p>
            <a:pPr marL="88900" indent="-88900">
              <a:tabLst>
                <a:tab pos="1524000" algn="l"/>
              </a:tabLst>
              <a:defRPr/>
            </a:pPr>
            <a:r>
              <a:rPr lang="fr-FR" sz="1000" b="1" dirty="0" smtClean="0">
                <a:latin typeface="Calibri" pitchFamily="-106" charset="0"/>
              </a:rPr>
              <a:t>8 pads avec gestion de vélocité	 </a:t>
            </a:r>
            <a:endParaRPr lang="fr-FR" sz="1000" dirty="0" smtClean="0">
              <a:latin typeface="Calibri" pitchFamily="-106" charset="0"/>
            </a:endParaRP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  <a:defRPr/>
            </a:pPr>
            <a:r>
              <a:rPr lang="fr-FR" sz="1000" dirty="0" smtClean="0">
                <a:latin typeface="Calibri" pitchFamily="-106" charset="0"/>
              </a:rPr>
              <a:t>Ils contrôlent le sampler, les boucles et les effets.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  <a:defRPr/>
            </a:pPr>
            <a:r>
              <a:rPr lang="fr-FR" sz="1000" dirty="0" smtClean="0">
                <a:latin typeface="Calibri" pitchFamily="-106" charset="0"/>
              </a:rPr>
              <a:t>Le rétro éclairage interne montre les pads activés.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  <a:defRPr/>
            </a:pPr>
            <a:r>
              <a:rPr lang="fr-FR" sz="1000" dirty="0" smtClean="0">
                <a:latin typeface="Calibri" pitchFamily="-106" charset="0"/>
              </a:rPr>
              <a:t>Ils peuvent être gérés en commandes On/Off ou en commandes graduelles.</a:t>
            </a:r>
          </a:p>
          <a:p>
            <a:pPr marL="88900" indent="-88900">
              <a:tabLst>
                <a:tab pos="1524000" algn="l"/>
              </a:tabLst>
              <a:defRPr/>
            </a:pPr>
            <a:endParaRPr lang="fr-FR" sz="1000" b="1" dirty="0" smtClean="0">
              <a:latin typeface="Calibri" pitchFamily="-106" charset="0"/>
              <a:cs typeface="Arial" charset="0"/>
            </a:endParaRPr>
          </a:p>
          <a:p>
            <a:pPr marL="88900" indent="-88900">
              <a:tabLst>
                <a:tab pos="1524000" algn="l"/>
              </a:tabLst>
              <a:defRPr/>
            </a:pPr>
            <a:r>
              <a:rPr lang="fr-FR" sz="1000" b="1" dirty="0" smtClean="0">
                <a:latin typeface="Calibri" pitchFamily="-106" charset="0"/>
              </a:rPr>
              <a:t>Commande AIR avec capteur de proximité pour contrôler le mix sans contact</a:t>
            </a:r>
            <a:endParaRPr lang="fr-FR" sz="1000" dirty="0" smtClean="0">
              <a:latin typeface="Calibri" pitchFamily="-106" charset="0"/>
            </a:endParaRP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  <a:defRPr/>
            </a:pPr>
            <a:r>
              <a:rPr lang="fr-FR" sz="1000" dirty="0" smtClean="0">
                <a:latin typeface="Calibri" pitchFamily="-106" charset="0"/>
              </a:rPr>
              <a:t>La distance par rapport à la main est convertie en commande MIDI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  <a:defRPr/>
            </a:pPr>
            <a:r>
              <a:rPr lang="fr-FR" sz="1000" dirty="0" smtClean="0">
                <a:latin typeface="Calibri" pitchFamily="-106" charset="0"/>
              </a:rPr>
              <a:t>Vous contrôlez le mix sans toucher l’appareil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  <a:defRPr/>
            </a:pPr>
            <a:r>
              <a:rPr lang="fr-FR" sz="1000" dirty="0" smtClean="0">
                <a:latin typeface="Calibri" pitchFamily="-106" charset="0"/>
              </a:rPr>
              <a:t>Fonctionnel quelle que soit la luminosité ambiante</a:t>
            </a:r>
          </a:p>
          <a:p>
            <a:pPr marL="88900" indent="-88900">
              <a:tabLst>
                <a:tab pos="1524000" algn="l"/>
              </a:tabLst>
              <a:defRPr/>
            </a:pPr>
            <a:endParaRPr lang="fr-FR" sz="1000" dirty="0" smtClean="0">
              <a:latin typeface="Calibri" pitchFamily="-106" charset="0"/>
              <a:cs typeface="Arial" charset="0"/>
            </a:endParaRPr>
          </a:p>
          <a:p>
            <a:pPr marL="88900" indent="-88900">
              <a:tabLst>
                <a:tab pos="1524000" algn="l"/>
              </a:tabLst>
              <a:defRPr/>
            </a:pPr>
            <a:r>
              <a:rPr lang="fr-FR" sz="1000" b="1" dirty="0" smtClean="0">
                <a:latin typeface="Calibri" pitchFamily="-106" charset="0"/>
              </a:rPr>
              <a:t>Sorties audio intégrées pour le mix et la pré écoute</a:t>
            </a:r>
            <a:endParaRPr lang="fr-FR" sz="1000" dirty="0" smtClean="0">
              <a:latin typeface="Calibri" pitchFamily="-106" charset="0"/>
            </a:endParaRP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  <a:defRPr/>
            </a:pPr>
            <a:r>
              <a:rPr lang="fr-FR" sz="1000" dirty="0" smtClean="0">
                <a:latin typeface="Calibri" pitchFamily="-106" charset="0"/>
              </a:rPr>
              <a:t>Sortie jack stéréo 3,5 mm pour le mix</a:t>
            </a:r>
          </a:p>
          <a:p>
            <a:pPr marL="88900" indent="-88900">
              <a:buFont typeface="Arial" charset="0"/>
              <a:buChar char="•"/>
              <a:tabLst>
                <a:tab pos="1524000" algn="l"/>
              </a:tabLst>
              <a:defRPr/>
            </a:pPr>
            <a:r>
              <a:rPr lang="fr-FR" sz="1000" dirty="0" smtClean="0">
                <a:latin typeface="Calibri" pitchFamily="-106" charset="0"/>
              </a:rPr>
              <a:t>Sortie jack stéréo 6,35 mm pour la pré écoute au casque</a:t>
            </a:r>
          </a:p>
          <a:p>
            <a:pPr>
              <a:tabLst>
                <a:tab pos="1524000" algn="l"/>
              </a:tabLst>
              <a:defRPr/>
            </a:pPr>
            <a:endParaRPr lang="fr-FR" sz="1000" dirty="0">
              <a:latin typeface="Calibri" pitchFamily="-106" charset="0"/>
            </a:endParaRPr>
          </a:p>
        </p:txBody>
      </p:sp>
      <p:sp>
        <p:nvSpPr>
          <p:cNvPr id="12" name="ZoneTexte 10"/>
          <p:cNvSpPr txBox="1">
            <a:spLocks noChangeArrowheads="1"/>
          </p:cNvSpPr>
          <p:nvPr/>
        </p:nvSpPr>
        <p:spPr bwMode="auto">
          <a:xfrm>
            <a:off x="24606" y="4285838"/>
            <a:ext cx="498792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1300" b="1" dirty="0" smtClean="0">
                <a:solidFill>
                  <a:srgbClr val="00B0F0"/>
                </a:solidFill>
                <a:latin typeface="+mn-lt"/>
                <a:ea typeface="Arial" pitchFamily="-106" charset="0"/>
                <a:cs typeface="Arial" pitchFamily="-106" charset="0"/>
              </a:rPr>
              <a:t>Nouveau look pour le contrôleur DJ avec contrôle tactile et aérien </a:t>
            </a:r>
            <a:r>
              <a:rPr lang="fr-FR" sz="1300" b="1" dirty="0" smtClean="0">
                <a:latin typeface="+mn-lt"/>
                <a:ea typeface="Arial" pitchFamily="-106" charset="0"/>
                <a:cs typeface="Arial" pitchFamily="-106" charset="0"/>
              </a:rPr>
              <a:t/>
            </a:r>
            <a:br>
              <a:rPr lang="fr-FR" sz="1300" b="1" dirty="0" smtClean="0">
                <a:latin typeface="+mn-lt"/>
                <a:ea typeface="Arial" pitchFamily="-106" charset="0"/>
                <a:cs typeface="Arial" pitchFamily="-106" charset="0"/>
              </a:rPr>
            </a:br>
            <a:endParaRPr lang="fr-FR" sz="1300" b="1" dirty="0">
              <a:latin typeface="+mn-lt"/>
              <a:ea typeface="Arial" pitchFamily="-106" charset="0"/>
              <a:cs typeface="Arial" pitchFamily="-106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4808538" y="8049069"/>
            <a:ext cx="1995487" cy="657225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900" dirty="0">
                <a:solidFill>
                  <a:schemeClr val="bg1"/>
                </a:solidFill>
              </a:rPr>
              <a:t>Référence </a:t>
            </a:r>
            <a:r>
              <a:rPr lang="fr-FR" sz="900" dirty="0" smtClean="0">
                <a:solidFill>
                  <a:schemeClr val="bg1"/>
                </a:solidFill>
              </a:rPr>
              <a:t>Produit :</a:t>
            </a:r>
            <a:r>
              <a:rPr lang="en-GB" sz="900" dirty="0" smtClean="0">
                <a:solidFill>
                  <a:schemeClr val="bg1"/>
                </a:solidFill>
                <a:ea typeface="ＭＳ Ｐゴシック" pitchFamily="-106" charset="-128"/>
              </a:rPr>
              <a:t>  </a:t>
            </a:r>
            <a:r>
              <a:rPr lang="en-US" sz="900" dirty="0" smtClean="0">
                <a:solidFill>
                  <a:schemeClr val="bg1"/>
                </a:solidFill>
                <a:ea typeface="ＭＳ Ｐゴシック" pitchFamily="34" charset="-128"/>
              </a:rPr>
              <a:t> </a:t>
            </a:r>
            <a:endParaRPr lang="en-US" sz="900" dirty="0">
              <a:solidFill>
                <a:schemeClr val="bg1"/>
              </a:solidFill>
              <a:ea typeface="ＭＳ Ｐゴシック" pitchFamily="34" charset="-128"/>
            </a:endParaRPr>
          </a:p>
          <a:p>
            <a:pPr algn="ctr"/>
            <a:r>
              <a:rPr lang="en-US" sz="900" dirty="0">
                <a:solidFill>
                  <a:schemeClr val="bg1"/>
                </a:solidFill>
                <a:ea typeface="ＭＳ Ｐゴシック" pitchFamily="34" charset="-128"/>
              </a:rPr>
              <a:t>EMEA: 4780771 / 3 362934744458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a typeface="ＭＳ Ｐゴシック" pitchFamily="34" charset="-128"/>
              </a:rPr>
              <a:t>USA: 4780771 / 6 63296419637</a:t>
            </a:r>
            <a:endParaRPr lang="en-GB" sz="900" dirty="0">
              <a:solidFill>
                <a:schemeClr val="bg1"/>
              </a:solidFill>
              <a:ea typeface="ＭＳ Ｐゴシック" pitchFamily="-106" charset="-128"/>
            </a:endParaRPr>
          </a:p>
        </p:txBody>
      </p:sp>
      <p:pic>
        <p:nvPicPr>
          <p:cNvPr id="14" name="Picture 3" descr="\\GIFRSTO3\Share-StudioGraphique\ARCHIVE\2014\Hercules\DJControlAirSseries\DJAirSseriesProduct-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920" t="5577" r="3552" b="4469"/>
          <a:stretch/>
        </p:blipFill>
        <p:spPr bwMode="auto">
          <a:xfrm>
            <a:off x="0" y="1373633"/>
            <a:ext cx="4184480" cy="2343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\\GIFRSTO3\Share-StudioGraphique\ARCHIVE\2014\Hercules\DJControlAirSseries\CompatibilitePC-Mac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648" y="3620000"/>
            <a:ext cx="874614" cy="656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\\GIFRSTO3\Share-StudioGraphique\ARCHIVE\2014\Hercules\DJControlAirSseries\PictoBuiltInAudi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65" y="3771354"/>
            <a:ext cx="1204736" cy="353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088" y="1537515"/>
            <a:ext cx="771108" cy="569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1088" y="2180632"/>
            <a:ext cx="731466" cy="560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6119" y="2843587"/>
            <a:ext cx="745049" cy="560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106" y="3525346"/>
            <a:ext cx="790029" cy="557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8" descr="\\GIFRSTO3\Share-StudioGraphique\ARCHIVE\2014\Hercules\DJControlAirSseries\packshot_DJCAirSseries.jpg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1070" t="9718" r="10342" b="9986"/>
          <a:stretch/>
        </p:blipFill>
        <p:spPr bwMode="auto">
          <a:xfrm>
            <a:off x="2904685" y="5064443"/>
            <a:ext cx="2107846" cy="1615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2" name="Tableau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915099"/>
              </p:ext>
            </p:extLst>
          </p:nvPr>
        </p:nvGraphicFramePr>
        <p:xfrm>
          <a:off x="5252761" y="2840784"/>
          <a:ext cx="1502836" cy="111239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502836"/>
              </a:tblGrid>
              <a:tr h="196254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fr-FR" sz="800" b="1" noProof="0" dirty="0" smtClean="0"/>
                        <a:t>Spécifications mécaniques</a:t>
                      </a:r>
                      <a:endParaRPr kumimoji="0" lang="fr-FR" sz="8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pitchFamily="-106" charset="0"/>
                        <a:ea typeface="ＭＳ Ｐゴシック" pitchFamily="-106" charset="-128"/>
                      </a:endParaRPr>
                    </a:p>
                  </a:txBody>
                  <a:tcPr marT="45707" marB="45707" horzOverflow="overflow"/>
                </a:tc>
              </a:tr>
              <a:tr h="280374">
                <a:tc>
                  <a:txBody>
                    <a:bodyPr/>
                    <a:lstStyle/>
                    <a:p>
                      <a:pPr marL="449263" indent="-449263">
                        <a:buFont typeface="Arial" charset="0"/>
                        <a:buNone/>
                        <a:tabLst>
                          <a:tab pos="1524000" algn="l"/>
                        </a:tabLst>
                      </a:pPr>
                      <a:r>
                        <a:rPr kumimoji="0" lang="fr-FR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Boîtier :	</a:t>
                      </a:r>
                      <a:r>
                        <a:rPr lang="fr-FR" sz="700" noProof="0" dirty="0" smtClean="0">
                          <a:latin typeface="Calibri" pitchFamily="-106" charset="0"/>
                        </a:rPr>
                        <a:t>35 x 22 x 3 cm</a:t>
                      </a:r>
                    </a:p>
                    <a:p>
                      <a:pPr marL="449263" indent="-449263">
                        <a:buFont typeface="Arial" charset="0"/>
                        <a:buNone/>
                        <a:tabLst>
                          <a:tab pos="1524000" algn="l"/>
                        </a:tabLst>
                      </a:pPr>
                      <a:r>
                        <a:rPr kumimoji="0" lang="fr-FR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	13 ’’78 x 8’’66  x  1’’18</a:t>
                      </a:r>
                    </a:p>
                  </a:txBody>
                  <a:tcPr marT="45707" marB="45707" horzOverflow="overflow"/>
                </a:tc>
              </a:tr>
              <a:tr h="182234">
                <a:tc>
                  <a:txBody>
                    <a:bodyPr/>
                    <a:lstStyle/>
                    <a:p>
                      <a:pPr marL="538163" indent="-538163">
                        <a:buFont typeface="Arial" charset="0"/>
                        <a:buNone/>
                        <a:tabLst>
                          <a:tab pos="1524000" algn="l"/>
                        </a:tabLst>
                      </a:pPr>
                      <a:r>
                        <a:rPr kumimoji="0" lang="fr-FR" sz="7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Jog</a:t>
                      </a:r>
                      <a:r>
                        <a:rPr kumimoji="0" lang="fr-FR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 </a:t>
                      </a:r>
                      <a:r>
                        <a:rPr kumimoji="0" lang="fr-FR" sz="7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wheels</a:t>
                      </a:r>
                      <a:r>
                        <a:rPr kumimoji="0" lang="fr-FR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 :  diamètre 10 cm / 3’’94</a:t>
                      </a:r>
                    </a:p>
                  </a:txBody>
                  <a:tcPr marT="45707" marB="45707" horzOverflow="overflow"/>
                </a:tc>
              </a:tr>
              <a:tr h="182234">
                <a:tc>
                  <a:txBody>
                    <a:bodyPr/>
                    <a:lstStyle/>
                    <a:p>
                      <a:pPr marL="538163" indent="-538163">
                        <a:buFont typeface="Arial" charset="0"/>
                        <a:buNone/>
                        <a:tabLst>
                          <a:tab pos="1524000" algn="l"/>
                        </a:tabLst>
                      </a:pPr>
                      <a:r>
                        <a:rPr kumimoji="0" lang="fr-FR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Poids :            1,35 Kg / 3l bs</a:t>
                      </a:r>
                    </a:p>
                  </a:txBody>
                  <a:tcPr marT="45707" marB="45707" horzOverflow="overflow"/>
                </a:tc>
              </a:tr>
              <a:tr h="182234">
                <a:tc>
                  <a:txBody>
                    <a:bodyPr/>
                    <a:lstStyle/>
                    <a:p>
                      <a:pPr marL="538163" indent="-538163">
                        <a:buFont typeface="Arial" charset="0"/>
                        <a:buNone/>
                        <a:tabLst>
                          <a:tab pos="1524000" algn="l"/>
                        </a:tabLst>
                      </a:pPr>
                      <a:r>
                        <a:rPr kumimoji="0" lang="fr-FR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Câble USB :     fixe</a:t>
                      </a:r>
                    </a:p>
                  </a:txBody>
                  <a:tcPr marT="45707" marB="45707" horzOverflow="overflow"/>
                </a:tc>
              </a:tr>
            </a:tbl>
          </a:graphicData>
        </a:graphic>
      </p:graphicFrame>
      <p:graphicFrame>
        <p:nvGraphicFramePr>
          <p:cNvPr id="23" name="Tableau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305559"/>
              </p:ext>
            </p:extLst>
          </p:nvPr>
        </p:nvGraphicFramePr>
        <p:xfrm>
          <a:off x="5274121" y="4077428"/>
          <a:ext cx="1481476" cy="1718708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481476"/>
              </a:tblGrid>
              <a:tr h="154310">
                <a:tc>
                  <a:txBody>
                    <a:bodyPr/>
                    <a:lstStyle/>
                    <a:p>
                      <a:r>
                        <a:rPr lang="fr-FR" sz="800" b="1" dirty="0" smtClean="0"/>
                        <a:t>Configuration requise</a:t>
                      </a:r>
                      <a:endParaRPr lang="fr-FR" sz="800" b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</a:txBody>
                  <a:tcPr marT="45711" marB="45711" horzOverflow="overflow"/>
                </a:tc>
              </a:tr>
              <a:tr h="1505366">
                <a:tc>
                  <a:txBody>
                    <a:bodyPr/>
                    <a:lstStyle/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Processeur 2 GHz ou plus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1 Go de RAM ou plus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Port USB </a:t>
                      </a:r>
                      <a:r>
                        <a:rPr kumimoji="0" lang="fr-FR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alimenté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100 Mo d’espace disque dur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Lecteur CD/DVD-Rom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Accès Internet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Enceintes stéréo amplifiées et casque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6" charset="0"/>
                        <a:ea typeface="ＭＳ Ｐゴシック" pitchFamily="-106" charset="-128"/>
                      </a:endParaRP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1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Environnement (32 et 64 bits)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Microsoft Windows® Vista 7 ou 8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ou Mac OS 10.7, 10.8 ou 10.9 sur Mac </a:t>
                      </a:r>
                      <a:r>
                        <a:rPr kumimoji="0" lang="fr-FR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Core</a:t>
                      </a:r>
                      <a:r>
                        <a:rPr kumimoji="0" lang="fr-F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 Duo </a:t>
                      </a:r>
                    </a:p>
                  </a:txBody>
                  <a:tcPr marT="45711" marB="45711" horzOverflow="overflow"/>
                </a:tc>
              </a:tr>
            </a:tbl>
          </a:graphicData>
        </a:graphic>
      </p:graphicFrame>
      <p:graphicFrame>
        <p:nvGraphicFramePr>
          <p:cNvPr id="24" name="Tableau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243294"/>
              </p:ext>
            </p:extLst>
          </p:nvPr>
        </p:nvGraphicFramePr>
        <p:xfrm>
          <a:off x="5269722" y="5948034"/>
          <a:ext cx="1481476" cy="732001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481476"/>
              </a:tblGrid>
              <a:tr h="144016">
                <a:tc>
                  <a:txBody>
                    <a:bodyPr/>
                    <a:lstStyle/>
                    <a:p>
                      <a:r>
                        <a:rPr lang="fr-FR" sz="800" b="1" dirty="0" smtClean="0"/>
                        <a:t>Contenu de la boîte</a:t>
                      </a:r>
                      <a:endParaRPr lang="fr-FR" sz="800" b="1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 Narrow" pitchFamily="34" charset="0"/>
                      </a:endParaRPr>
                    </a:p>
                  </a:txBody>
                  <a:tcPr marT="45656" marB="45656" horzOverflow="overflow"/>
                </a:tc>
              </a:tr>
              <a:tr h="518769">
                <a:tc>
                  <a:txBody>
                    <a:bodyPr/>
                    <a:lstStyle/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Hercules DJ Control Air S </a:t>
                      </a:r>
                      <a:r>
                        <a:rPr kumimoji="0" lang="fr-FR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Series</a:t>
                      </a:r>
                      <a:endParaRPr kumimoji="0" lang="fr-F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6" charset="0"/>
                        <a:ea typeface="ＭＳ Ｐゴシック" pitchFamily="-106" charset="-128"/>
                      </a:endParaRP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CD-ROM d’installation PC/Mac avec logiciel DJ PC/Mac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r-F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Guide d’installation + manuel </a:t>
                      </a:r>
                      <a:r>
                        <a:rPr kumimoji="0" lang="fr-FR" sz="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pdf</a:t>
                      </a:r>
                      <a:endParaRPr kumimoji="0" lang="fr-FR" sz="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6" charset="0"/>
                        <a:ea typeface="ＭＳ Ｐゴシック" pitchFamily="-106" charset="-128"/>
                      </a:endParaRPr>
                    </a:p>
                  </a:txBody>
                  <a:tcPr marT="45656" marB="45656" horzOverflow="overflow"/>
                </a:tc>
              </a:tr>
            </a:tbl>
          </a:graphicData>
        </a:graphic>
      </p:graphicFrame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986950"/>
              </p:ext>
            </p:extLst>
          </p:nvPr>
        </p:nvGraphicFramePr>
        <p:xfrm>
          <a:off x="5216525" y="6848525"/>
          <a:ext cx="1588284" cy="10972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588284"/>
              </a:tblGrid>
              <a:tr h="182359">
                <a:tc>
                  <a:txBody>
                    <a:bodyPr/>
                    <a:lstStyle/>
                    <a:p>
                      <a:r>
                        <a:rPr lang="fr-FR" sz="7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Emballage</a:t>
                      </a:r>
                      <a:endParaRPr lang="fr-FR" sz="7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/>
                </a:tc>
              </a:tr>
              <a:tr h="185049">
                <a:tc>
                  <a:txBody>
                    <a:bodyPr/>
                    <a:lstStyle/>
                    <a:p>
                      <a:pPr marL="628650" marR="0" lvl="0" indent="-62865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fr-FR" sz="7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Boîte </a:t>
                      </a:r>
                      <a:r>
                        <a:rPr kumimoji="0" lang="fr-F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 couleur	42.4 x 27 x 8 cm 16”7 x 10”6 x 3”1</a:t>
                      </a:r>
                    </a:p>
                  </a:txBody>
                  <a:tcPr horzOverflow="overflow"/>
                </a:tc>
              </a:tr>
              <a:tr h="145152">
                <a:tc>
                  <a:txBody>
                    <a:bodyPr/>
                    <a:lstStyle/>
                    <a:p>
                      <a:pPr marL="628650" marR="0" lvl="0" indent="-62865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7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Taille </a:t>
                      </a:r>
                      <a:r>
                        <a:rPr lang="fr-FR" sz="7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Master carton    </a:t>
                      </a:r>
                      <a:r>
                        <a:rPr kumimoji="0" lang="fr-F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A définir</a:t>
                      </a:r>
                    </a:p>
                  </a:txBody>
                  <a:tcPr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28650" algn="l"/>
                        </a:tabLst>
                      </a:pPr>
                      <a:r>
                        <a:rPr kumimoji="0" lang="fr-F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Unités / carton	3</a:t>
                      </a:r>
                    </a:p>
                  </a:txBody>
                  <a:tcPr horzOverflow="overflow"/>
                </a:tc>
              </a:tr>
              <a:tr h="0">
                <a:tc>
                  <a:txBody>
                    <a:bodyPr/>
                    <a:lstStyle/>
                    <a:p>
                      <a:pPr marL="628650" marR="0" lvl="0" indent="-62865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Palette	A définir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  <p:graphicFrame>
        <p:nvGraphicFramePr>
          <p:cNvPr id="26" name="Tableau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676669"/>
              </p:ext>
            </p:extLst>
          </p:nvPr>
        </p:nvGraphicFramePr>
        <p:xfrm>
          <a:off x="5269716" y="668912"/>
          <a:ext cx="1588284" cy="207251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588284"/>
              </a:tblGrid>
              <a:tr h="182359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fr-FR" sz="800" b="1" noProof="0" dirty="0" smtClean="0"/>
                        <a:t>Spécifications techniques</a:t>
                      </a:r>
                      <a:endParaRPr kumimoji="0" lang="fr-FR" sz="8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pitchFamily="-106" charset="0"/>
                        <a:ea typeface="ＭＳ Ｐゴシック" pitchFamily="-106" charset="-128"/>
                      </a:endParaRPr>
                    </a:p>
                  </a:txBody>
                  <a:tcPr marT="45707" marB="45707" horzOverflow="overflow"/>
                </a:tc>
              </a:tr>
              <a:tr h="185049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Contrôleur DJ USB avec sorties audio</a:t>
                      </a:r>
                    </a:p>
                  </a:txBody>
                  <a:tcPr marT="45707" marB="45707" horzOverflow="overflow"/>
                </a:tc>
              </a:tr>
              <a:tr h="404872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Surface de contrôle DJ à 2 platines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700" b="0" i="0" u="none" strike="noStrike" cap="none" spc="-1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Jog</a:t>
                      </a:r>
                      <a:r>
                        <a:rPr kumimoji="0" lang="fr-FR" sz="700" b="0" i="0" u="none" strike="noStrike" cap="none" spc="-1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 </a:t>
                      </a:r>
                      <a:r>
                        <a:rPr kumimoji="0" lang="fr-FR" sz="700" b="0" i="0" u="none" strike="noStrike" cap="none" spc="-10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wheels</a:t>
                      </a:r>
                      <a:r>
                        <a:rPr kumimoji="0" lang="fr-FR" sz="700" b="0" i="0" u="none" strike="noStrike" cap="none" spc="-1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 à détection de pression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1 commande sans contact pour mixer “dans l’air”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8 pads progressifs</a:t>
                      </a:r>
                    </a:p>
                  </a:txBody>
                  <a:tcPr marT="45707" marB="45707" horzOverflow="overflow"/>
                </a:tc>
              </a:tr>
              <a:tr h="404872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Interface audio intégrée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Sortie stéréo 3,5 mm pour le mix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Sortie stéréo 6,35 mm  pour la </a:t>
                      </a:r>
                      <a:r>
                        <a:rPr kumimoji="0" lang="fr-FR" sz="7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préécoute</a:t>
                      </a:r>
                      <a:r>
                        <a:rPr kumimoji="0" lang="fr-FR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 au casque</a:t>
                      </a:r>
                    </a:p>
                  </a:txBody>
                  <a:tcPr marT="45707" marB="45707" horzOverflow="overflow"/>
                </a:tc>
              </a:tr>
              <a:tr h="404872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Logiciel DJ DJUCED 18°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Intuitif et puissant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Mix2 pistes audio à la volée</a:t>
                      </a:r>
                    </a:p>
                    <a:p>
                      <a:pPr marL="88900" marR="0" lvl="0" indent="-88900" algn="l" defTabSz="9128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fr-FR" sz="7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6" charset="0"/>
                          <a:ea typeface="ＭＳ Ｐゴシック" pitchFamily="-106" charset="-128"/>
                        </a:rPr>
                        <a:t>Sauve le mix dans un fichier audio</a:t>
                      </a:r>
                    </a:p>
                  </a:txBody>
                  <a:tcPr marT="45707" marB="45707" horzOverflow="overflow"/>
                </a:tc>
              </a:tr>
            </a:tbl>
          </a:graphicData>
        </a:graphic>
      </p:graphicFrame>
      <p:pic>
        <p:nvPicPr>
          <p:cNvPr id="28" name="Picture 4" descr="\\GIFRSTO3\Share-StudioGraphique\ARCHIVE\2014\Hercules\DJControlAirSseries\TitreDJCairS-2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387" y="472208"/>
            <a:ext cx="3151063" cy="748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1341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Mes Documents\Mes documents\Documents\Marketing plan\2011\Hercules templates\BandeauD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7790131"/>
            <a:ext cx="6858000" cy="1352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0" y="0"/>
            <a:ext cx="6858000" cy="3955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343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3500438" y="27236"/>
            <a:ext cx="32416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dirty="0" err="1">
                <a:solidFill>
                  <a:srgbClr val="FF0000"/>
                </a:solidFill>
                <a:latin typeface="Calibri" pitchFamily="34" charset="0"/>
              </a:rPr>
              <a:t>DJing</a:t>
            </a:r>
            <a:endParaRPr lang="en-US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7" name="Rectangle 32"/>
          <p:cNvSpPr>
            <a:spLocks noChangeArrowheads="1"/>
          </p:cNvSpPr>
          <p:nvPr/>
        </p:nvSpPr>
        <p:spPr bwMode="auto">
          <a:xfrm>
            <a:off x="61913" y="8615363"/>
            <a:ext cx="5156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Hercules DJ Control Air features a 2-year warranty.</a:t>
            </a:r>
          </a:p>
          <a:p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Hercules® is a registered trademark of Guillemot Corporation S.A. Microsoft® Windows® </a:t>
            </a:r>
            <a:r>
              <a:rPr lang="en-US" sz="600" dirty="0" smtClean="0">
                <a:solidFill>
                  <a:schemeClr val="bg1"/>
                </a:solidFill>
                <a:latin typeface="Calibri" pitchFamily="34" charset="0"/>
              </a:rPr>
              <a:t>Vista , 7 and 8 are </a:t>
            </a:r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registered trademarks of Microsoft Corporation in the United States and/or other countries. Intel® Core™ are trademarks of Intel Corporation. Apple®, the Apple logo and Mac OS® are registered trademarks of Apple Computer, Inc. All other trademarks and brand names are hereby acknowledged and are property of their respective owners. Illustrations not binding.</a:t>
            </a:r>
          </a:p>
        </p:txBody>
      </p:sp>
      <p:sp>
        <p:nvSpPr>
          <p:cNvPr id="8" name="ZoneTexte 37"/>
          <p:cNvSpPr txBox="1">
            <a:spLocks noChangeArrowheads="1"/>
          </p:cNvSpPr>
          <p:nvPr/>
        </p:nvSpPr>
        <p:spPr bwMode="auto">
          <a:xfrm>
            <a:off x="61913" y="936625"/>
            <a:ext cx="15732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 noProof="1">
                <a:latin typeface="Calibri" pitchFamily="34" charset="0"/>
              </a:rPr>
              <a:t>www.hercules.com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1613" y="157163"/>
            <a:ext cx="1112837" cy="75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" descr="\\GIFRSTO3\Share-StudioGraphique\ARCHIVE\2014\Hercules\DJControlAirSseries\TitreDJCairS-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593" y="625232"/>
            <a:ext cx="3151063" cy="748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\\GIFRSTO3\Share-StudioGraphique\ARCHIVE\2014\Hercules\DJControlAirSseries\DJAirSseriesProductHD-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8044" y="1685241"/>
            <a:ext cx="5311905" cy="3541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e 11"/>
          <p:cNvGrpSpPr/>
          <p:nvPr/>
        </p:nvGrpSpPr>
        <p:grpSpPr>
          <a:xfrm>
            <a:off x="620688" y="1547664"/>
            <a:ext cx="5401617" cy="3864435"/>
            <a:chOff x="404663" y="1909747"/>
            <a:chExt cx="5981317" cy="4346878"/>
          </a:xfrm>
        </p:grpSpPr>
        <p:sp>
          <p:nvSpPr>
            <p:cNvPr id="13" name="Flèche vers le bas 12"/>
            <p:cNvSpPr/>
            <p:nvPr/>
          </p:nvSpPr>
          <p:spPr>
            <a:xfrm>
              <a:off x="3090728" y="2152741"/>
              <a:ext cx="322397" cy="242992"/>
            </a:xfrm>
            <a:prstGeom prst="downArrow">
              <a:avLst>
                <a:gd name="adj1" fmla="val 34243"/>
                <a:gd name="adj2" fmla="val 50000"/>
              </a:avLst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Flèche vers le bas 13"/>
            <p:cNvSpPr/>
            <p:nvPr/>
          </p:nvSpPr>
          <p:spPr>
            <a:xfrm>
              <a:off x="1583999" y="2152740"/>
              <a:ext cx="281707" cy="720080"/>
            </a:xfrm>
            <a:prstGeom prst="downArrow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/>
            </a:p>
          </p:txBody>
        </p:sp>
        <p:sp>
          <p:nvSpPr>
            <p:cNvPr id="15" name="Flèche vers le bas 14"/>
            <p:cNvSpPr/>
            <p:nvPr/>
          </p:nvSpPr>
          <p:spPr>
            <a:xfrm>
              <a:off x="4659461" y="2152740"/>
              <a:ext cx="281707" cy="720080"/>
            </a:xfrm>
            <a:prstGeom prst="downArrow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/>
            </a:p>
          </p:txBody>
        </p:sp>
        <p:sp>
          <p:nvSpPr>
            <p:cNvPr id="16" name="Flèche vers le bas 15"/>
            <p:cNvSpPr/>
            <p:nvPr/>
          </p:nvSpPr>
          <p:spPr>
            <a:xfrm rot="10800000">
              <a:off x="1269675" y="4906660"/>
              <a:ext cx="281707" cy="899905"/>
            </a:xfrm>
            <a:prstGeom prst="downArrow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/>
            </a:p>
          </p:txBody>
        </p:sp>
        <p:sp>
          <p:nvSpPr>
            <p:cNvPr id="17" name="Flèche vers le bas 16"/>
            <p:cNvSpPr/>
            <p:nvPr/>
          </p:nvSpPr>
          <p:spPr>
            <a:xfrm rot="10800000">
              <a:off x="5019501" y="4906660"/>
              <a:ext cx="281707" cy="899905"/>
            </a:xfrm>
            <a:prstGeom prst="downArrow">
              <a:avLst/>
            </a:prstGeom>
            <a:noFill/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/>
            </a:p>
          </p:txBody>
        </p:sp>
        <p:sp>
          <p:nvSpPr>
            <p:cNvPr id="18" name="ZoneTexte 17"/>
            <p:cNvSpPr txBox="1"/>
            <p:nvPr/>
          </p:nvSpPr>
          <p:spPr>
            <a:xfrm>
              <a:off x="1281759" y="1909747"/>
              <a:ext cx="4333396" cy="276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 smtClean="0">
                  <a:latin typeface="+mn-lt"/>
                </a:rPr>
                <a:t>     4 pads	           Capteur de proximité 	     4 pads</a:t>
              </a:r>
              <a:endParaRPr lang="fr-FR" sz="1000" dirty="0">
                <a:latin typeface="+mn-lt"/>
              </a:endParaRP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404663" y="5806565"/>
              <a:ext cx="5981317" cy="4500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tabLst>
                  <a:tab pos="539750" algn="l"/>
                </a:tabLst>
              </a:pPr>
              <a:r>
                <a:rPr lang="fr-FR" sz="1000" dirty="0" smtClean="0">
                  <a:latin typeface="+mn-lt"/>
                </a:rPr>
                <a:t>	</a:t>
              </a:r>
              <a:r>
                <a:rPr lang="fr-FR" sz="1000" dirty="0" err="1" smtClean="0">
                  <a:latin typeface="+mn-lt"/>
                </a:rPr>
                <a:t>Jog</a:t>
              </a:r>
              <a:r>
                <a:rPr lang="fr-FR" sz="1000" dirty="0" smtClean="0">
                  <a:latin typeface="+mn-lt"/>
                </a:rPr>
                <a:t> </a:t>
              </a:r>
              <a:r>
                <a:rPr lang="fr-FR" sz="1000" dirty="0" err="1" smtClean="0">
                  <a:latin typeface="+mn-lt"/>
                </a:rPr>
                <a:t>wheel</a:t>
              </a:r>
              <a:r>
                <a:rPr lang="fr-FR" sz="1000" dirty="0" smtClean="0">
                  <a:latin typeface="+mn-lt"/>
                </a:rPr>
                <a:t> 			       </a:t>
              </a:r>
              <a:r>
                <a:rPr lang="fr-FR" sz="1000" dirty="0" err="1" smtClean="0">
                  <a:latin typeface="+mn-lt"/>
                </a:rPr>
                <a:t>Jog</a:t>
              </a:r>
              <a:r>
                <a:rPr lang="fr-FR" sz="1000" dirty="0" smtClean="0">
                  <a:latin typeface="+mn-lt"/>
                </a:rPr>
                <a:t> </a:t>
              </a:r>
              <a:r>
                <a:rPr lang="fr-FR" sz="1000" dirty="0" err="1" smtClean="0">
                  <a:latin typeface="+mn-lt"/>
                </a:rPr>
                <a:t>wheel</a:t>
              </a:r>
              <a:endParaRPr lang="fr-FR" sz="1000" dirty="0" smtClean="0">
                <a:latin typeface="+mn-lt"/>
              </a:endParaRPr>
            </a:p>
            <a:p>
              <a:pPr>
                <a:tabLst>
                  <a:tab pos="539750" algn="l"/>
                </a:tabLst>
              </a:pPr>
              <a:r>
                <a:rPr lang="fr-FR" sz="1000" dirty="0" smtClean="0">
                  <a:latin typeface="+mn-lt"/>
                </a:rPr>
                <a:t>       détecteur de pression			détecteur de pression</a:t>
              </a:r>
              <a:endParaRPr lang="fr-FR" sz="1000" dirty="0">
                <a:latin typeface="+mn-lt"/>
              </a:endParaRPr>
            </a:p>
          </p:txBody>
        </p:sp>
      </p:grpSp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506" y="6815612"/>
            <a:ext cx="5378946" cy="8624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ectangle à coins arrondis 20"/>
          <p:cNvSpPr/>
          <p:nvPr/>
        </p:nvSpPr>
        <p:spPr>
          <a:xfrm>
            <a:off x="532506" y="6804248"/>
            <a:ext cx="5488782" cy="1002482"/>
          </a:xfrm>
          <a:prstGeom prst="roundRect">
            <a:avLst>
              <a:gd name="adj" fmla="val 4525"/>
            </a:avLst>
          </a:prstGeom>
          <a:noFill/>
          <a:ln cap="rnd">
            <a:solidFill>
              <a:schemeClr val="bg1">
                <a:lumMod val="65000"/>
              </a:schemeClr>
            </a:solidFill>
            <a:beve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000" dirty="0" smtClean="0">
              <a:solidFill>
                <a:schemeClr val="tx1"/>
              </a:solidFill>
            </a:endParaRPr>
          </a:p>
          <a:p>
            <a:pPr algn="ctr"/>
            <a:endParaRPr lang="fr-FR" sz="1000" dirty="0">
              <a:solidFill>
                <a:schemeClr val="tx1"/>
              </a:solidFill>
            </a:endParaRPr>
          </a:p>
          <a:p>
            <a:pPr algn="ctr"/>
            <a:endParaRPr lang="fr-FR" sz="1000" dirty="0" smtClean="0">
              <a:solidFill>
                <a:schemeClr val="tx1"/>
              </a:solidFill>
            </a:endParaRPr>
          </a:p>
          <a:p>
            <a:pPr algn="ctr"/>
            <a:endParaRPr lang="fr-FR" sz="1000" dirty="0" smtClean="0">
              <a:solidFill>
                <a:schemeClr val="tx1"/>
              </a:solidFill>
            </a:endParaRPr>
          </a:p>
          <a:p>
            <a:pPr algn="ctr"/>
            <a:endParaRPr lang="fr-FR" sz="1000" dirty="0" smtClean="0">
              <a:solidFill>
                <a:schemeClr val="tx1"/>
              </a:solidFill>
            </a:endParaRPr>
          </a:p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Sortie casque jack 6,35mm pour la pré écoute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516332" y="5508104"/>
            <a:ext cx="5488782" cy="1152128"/>
          </a:xfrm>
          <a:prstGeom prst="roundRect">
            <a:avLst>
              <a:gd name="adj" fmla="val 4525"/>
            </a:avLst>
          </a:prstGeom>
          <a:noFill/>
          <a:ln cap="rnd">
            <a:solidFill>
              <a:schemeClr val="bg1">
                <a:lumMod val="65000"/>
              </a:schemeClr>
            </a:solidFill>
            <a:beve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Sortie jack 3,5mm sur la face arrière pour le mix</a:t>
            </a:r>
          </a:p>
        </p:txBody>
      </p:sp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764" y="5580112"/>
            <a:ext cx="4915464" cy="807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à coins arrondis 23"/>
          <p:cNvSpPr/>
          <p:nvPr/>
        </p:nvSpPr>
        <p:spPr>
          <a:xfrm>
            <a:off x="4808538" y="8049069"/>
            <a:ext cx="1995487" cy="657225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900" dirty="0">
                <a:solidFill>
                  <a:schemeClr val="bg1"/>
                </a:solidFill>
              </a:rPr>
              <a:t>Référence </a:t>
            </a:r>
            <a:r>
              <a:rPr lang="fr-FR" sz="900" dirty="0" smtClean="0">
                <a:solidFill>
                  <a:schemeClr val="bg1"/>
                </a:solidFill>
              </a:rPr>
              <a:t>Produit :</a:t>
            </a:r>
            <a:r>
              <a:rPr lang="en-GB" sz="900" dirty="0" smtClean="0">
                <a:solidFill>
                  <a:schemeClr val="bg1"/>
                </a:solidFill>
                <a:ea typeface="ＭＳ Ｐゴシック" pitchFamily="-106" charset="-128"/>
              </a:rPr>
              <a:t>  </a:t>
            </a:r>
            <a:r>
              <a:rPr lang="en-US" sz="900" dirty="0" smtClean="0">
                <a:solidFill>
                  <a:schemeClr val="bg1"/>
                </a:solidFill>
                <a:ea typeface="ＭＳ Ｐゴシック" pitchFamily="34" charset="-128"/>
              </a:rPr>
              <a:t> </a:t>
            </a:r>
            <a:endParaRPr lang="en-US" sz="900" dirty="0">
              <a:solidFill>
                <a:schemeClr val="bg1"/>
              </a:solidFill>
              <a:ea typeface="ＭＳ Ｐゴシック" pitchFamily="34" charset="-128"/>
            </a:endParaRPr>
          </a:p>
          <a:p>
            <a:pPr algn="ctr"/>
            <a:r>
              <a:rPr lang="en-US" sz="900" dirty="0">
                <a:solidFill>
                  <a:schemeClr val="bg1"/>
                </a:solidFill>
                <a:ea typeface="ＭＳ Ｐゴシック" pitchFamily="34" charset="-128"/>
              </a:rPr>
              <a:t>EMEA: 4780771 / 3 362934744458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a typeface="ＭＳ Ｐゴシック" pitchFamily="34" charset="-128"/>
              </a:rPr>
              <a:t>USA: 4780771 / 6 63296419637</a:t>
            </a:r>
            <a:endParaRPr lang="en-GB" sz="900" dirty="0">
              <a:solidFill>
                <a:schemeClr val="bg1"/>
              </a:solidFill>
              <a:ea typeface="ＭＳ Ｐゴシック" pitchFamily="-106" charset="-128"/>
            </a:endParaRPr>
          </a:p>
        </p:txBody>
      </p:sp>
      <p:sp>
        <p:nvSpPr>
          <p:cNvPr id="25" name="Rectangle à coins arrondis 24"/>
          <p:cNvSpPr/>
          <p:nvPr/>
        </p:nvSpPr>
        <p:spPr>
          <a:xfrm>
            <a:off x="532506" y="1547665"/>
            <a:ext cx="5472608" cy="3816423"/>
          </a:xfrm>
          <a:prstGeom prst="roundRect">
            <a:avLst>
              <a:gd name="adj" fmla="val 4525"/>
            </a:avLst>
          </a:prstGeom>
          <a:noFill/>
          <a:ln cap="rnd">
            <a:solidFill>
              <a:schemeClr val="bg1">
                <a:lumMod val="65000"/>
              </a:schemeClr>
            </a:solidFill>
            <a:beve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9640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Mes Documents\Mes documents\Documents\Marketing plan\2011\Hercules templates\BandeauD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7790131"/>
            <a:ext cx="6858000" cy="1352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0" y="0"/>
            <a:ext cx="6858000" cy="3955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343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ZoneTexte 5"/>
          <p:cNvSpPr txBox="1">
            <a:spLocks noChangeArrowheads="1"/>
          </p:cNvSpPr>
          <p:nvPr/>
        </p:nvSpPr>
        <p:spPr bwMode="auto">
          <a:xfrm>
            <a:off x="3500438" y="27236"/>
            <a:ext cx="32416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dirty="0" err="1">
                <a:solidFill>
                  <a:srgbClr val="FF0000"/>
                </a:solidFill>
                <a:latin typeface="Calibri" pitchFamily="34" charset="0"/>
              </a:rPr>
              <a:t>DJing</a:t>
            </a:r>
            <a:endParaRPr lang="en-US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7" name="Rectangle 32"/>
          <p:cNvSpPr>
            <a:spLocks noChangeArrowheads="1"/>
          </p:cNvSpPr>
          <p:nvPr/>
        </p:nvSpPr>
        <p:spPr bwMode="auto">
          <a:xfrm>
            <a:off x="61913" y="8615363"/>
            <a:ext cx="5156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Hercules DJ Control Air features a 2-year warranty.</a:t>
            </a:r>
          </a:p>
          <a:p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Hercules® is a registered trademark of Guillemot Corporation S.A. Microsoft® Windows® </a:t>
            </a:r>
            <a:r>
              <a:rPr lang="en-US" sz="600" dirty="0" smtClean="0">
                <a:solidFill>
                  <a:schemeClr val="bg1"/>
                </a:solidFill>
                <a:latin typeface="Calibri" pitchFamily="34" charset="0"/>
              </a:rPr>
              <a:t>Vista , 7 and 8 are </a:t>
            </a:r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registered trademarks of Microsoft Corporation in the United States and/or other countries. Intel® Core™ are trademarks of Intel Corporation. Apple®, the Apple logo and Mac OS® are registered trademarks of Apple Computer, Inc. All other trademarks and brand names are hereby acknowledged and are property of their respective owners. Illustrations not binding.</a:t>
            </a:r>
          </a:p>
        </p:txBody>
      </p:sp>
      <p:sp>
        <p:nvSpPr>
          <p:cNvPr id="8" name="ZoneTexte 37"/>
          <p:cNvSpPr txBox="1">
            <a:spLocks noChangeArrowheads="1"/>
          </p:cNvSpPr>
          <p:nvPr/>
        </p:nvSpPr>
        <p:spPr bwMode="auto">
          <a:xfrm>
            <a:off x="61913" y="936625"/>
            <a:ext cx="15732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 noProof="1">
                <a:latin typeface="Calibri" pitchFamily="34" charset="0"/>
              </a:rPr>
              <a:t>www.hercules.com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1613" y="157163"/>
            <a:ext cx="1112837" cy="75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6371814"/>
            <a:ext cx="2180282" cy="920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à coins arrondis 10"/>
          <p:cNvSpPr/>
          <p:nvPr/>
        </p:nvSpPr>
        <p:spPr>
          <a:xfrm>
            <a:off x="353383" y="6127286"/>
            <a:ext cx="2486025" cy="14401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169" y="4355237"/>
            <a:ext cx="1762454" cy="1153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à coins arrondis 12"/>
          <p:cNvSpPr/>
          <p:nvPr/>
        </p:nvSpPr>
        <p:spPr>
          <a:xfrm>
            <a:off x="297606" y="4211960"/>
            <a:ext cx="2486025" cy="1440160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à coins arrondis 13"/>
          <p:cNvSpPr/>
          <p:nvPr/>
        </p:nvSpPr>
        <p:spPr>
          <a:xfrm>
            <a:off x="297606" y="1979712"/>
            <a:ext cx="2486025" cy="1641103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5" name="Picture 5" descr="C:\Users\phermant.GUILLEMOT\Desktop\Capture.JP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85"/>
          <a:stretch/>
        </p:blipFill>
        <p:spPr bwMode="auto">
          <a:xfrm>
            <a:off x="438559" y="2281346"/>
            <a:ext cx="2098037" cy="1037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\\GIFRSTO3\Share-StudioGraphique\ARCHIVE\2014\Hercules\DJControlAirSseries\TitreDJCairS-2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4864" y="838649"/>
            <a:ext cx="3151063" cy="748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3068960" y="1654219"/>
            <a:ext cx="3473450" cy="655564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fr-FR" sz="1200" b="1" u="sng" dirty="0" smtClean="0">
                <a:cs typeface="Arial" charset="0"/>
              </a:rPr>
              <a:t>Commande AIR</a:t>
            </a:r>
          </a:p>
          <a:p>
            <a:pPr>
              <a:defRPr/>
            </a:pPr>
            <a:endParaRPr lang="fr-FR" sz="800" b="1" dirty="0" smtClean="0">
              <a:cs typeface="Arial" charset="0"/>
            </a:endParaRPr>
          </a:p>
          <a:p>
            <a:pPr>
              <a:defRPr/>
            </a:pPr>
            <a:r>
              <a:rPr lang="fr-FR" sz="800" b="1" dirty="0" smtClean="0">
                <a:cs typeface="Arial" charset="0"/>
              </a:rPr>
              <a:t>Pourquoi le nom de DJ Control Air ?</a:t>
            </a:r>
          </a:p>
          <a:p>
            <a:pPr>
              <a:tabLst>
                <a:tab pos="88900" algn="l"/>
                <a:tab pos="3232150" algn="l"/>
              </a:tabLst>
              <a:defRPr/>
            </a:pPr>
            <a:r>
              <a:rPr lang="fr-FR" sz="800" dirty="0" smtClean="0">
                <a:cs typeface="Arial" charset="0"/>
              </a:rPr>
              <a:t>Air signifie Ajustement par Infrarouge : c’est une commande sans contact.</a:t>
            </a:r>
          </a:p>
          <a:p>
            <a:pPr marL="171450" indent="-171450">
              <a:buFont typeface="Arial" pitchFamily="34" charset="0"/>
              <a:buChar char="•"/>
              <a:tabLst>
                <a:tab pos="3048000" algn="l"/>
              </a:tabLst>
              <a:defRPr/>
            </a:pPr>
            <a:r>
              <a:rPr lang="fr-FR" sz="800" dirty="0" smtClean="0">
                <a:cs typeface="Arial" charset="0"/>
              </a:rPr>
              <a:t>Le </a:t>
            </a:r>
            <a:r>
              <a:rPr lang="fr-FR" sz="800" dirty="0" err="1" smtClean="0">
                <a:cs typeface="Arial" charset="0"/>
              </a:rPr>
              <a:t>DeeJay</a:t>
            </a:r>
            <a:r>
              <a:rPr lang="fr-FR" sz="800" dirty="0" smtClean="0">
                <a:cs typeface="Arial" charset="0"/>
              </a:rPr>
              <a:t> place sa main à plat au-dessus du faisceau infrarouge.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fr-FR" sz="800" dirty="0" smtClean="0">
                <a:cs typeface="Arial" charset="0"/>
              </a:rPr>
              <a:t>L’appareil convertit la distance entre main et capteur en une commande MIDI graduelle.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fr-FR" sz="800" dirty="0" smtClean="0">
                <a:cs typeface="Arial" charset="0"/>
              </a:rPr>
              <a:t>Cette commande MIDI module un paramètre dans le logiciel DJ.</a:t>
            </a:r>
          </a:p>
          <a:p>
            <a:pPr>
              <a:defRPr/>
            </a:pPr>
            <a:endParaRPr lang="fr-FR" sz="800" dirty="0" smtClean="0">
              <a:cs typeface="Arial" charset="0"/>
            </a:endParaRPr>
          </a:p>
          <a:p>
            <a:pPr>
              <a:defRPr/>
            </a:pPr>
            <a:r>
              <a:rPr lang="fr-FR" sz="800" b="1" dirty="0" smtClean="0">
                <a:cs typeface="Arial" charset="0"/>
              </a:rPr>
              <a:t>La commande Air nécessite-t-elle des conditions de luminosité particulières ?</a:t>
            </a:r>
          </a:p>
          <a:p>
            <a:pPr>
              <a:defRPr/>
            </a:pPr>
            <a:r>
              <a:rPr lang="fr-FR" sz="800" spc="-10" dirty="0" smtClean="0">
                <a:cs typeface="Arial" charset="0"/>
              </a:rPr>
              <a:t>Non, la commande Air fonctionne quelle que soit la luminosité ambiante :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fr-FR" sz="800" dirty="0" smtClean="0">
                <a:cs typeface="Arial" charset="0"/>
              </a:rPr>
              <a:t>Le faisceau infrarouge projeté sur la main est invisible.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fr-FR" sz="800" dirty="0" smtClean="0">
                <a:cs typeface="Arial" charset="0"/>
              </a:rPr>
              <a:t>Le capteur mesure la réflexion infrarouge sur la main et calcule la distance par rapport à la main.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fr-FR" sz="800" dirty="0" smtClean="0">
                <a:cs typeface="Arial" charset="0"/>
              </a:rPr>
              <a:t>Le reflet infrarouge est identique, quelles que soient les conditions : lumière du jour ou faible luminosité.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fr-FR" sz="800" dirty="0" smtClean="0">
                <a:cs typeface="Arial" charset="0"/>
              </a:rPr>
              <a:t>La commande Air supporte donc la lumière du jour et les conditions de faible luminosité en soirée.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fr-FR" sz="800" dirty="0" smtClean="0">
                <a:cs typeface="Arial" charset="0"/>
              </a:rPr>
              <a:t>La commande Air supporte toutes les couleurs de peau. La seule incompatibilité est l’utilisation de gants noirs (sans reflet infrarouge).</a:t>
            </a:r>
          </a:p>
          <a:p>
            <a:pPr>
              <a:defRPr/>
            </a:pPr>
            <a:r>
              <a:rPr lang="fr-FR" sz="800" dirty="0" smtClean="0">
                <a:cs typeface="Arial" charset="0"/>
              </a:rPr>
              <a:t> </a:t>
            </a:r>
          </a:p>
          <a:p>
            <a:pPr>
              <a:defRPr/>
            </a:pPr>
            <a:endParaRPr lang="fr-FR" sz="800" dirty="0" smtClean="0">
              <a:cs typeface="Arial" charset="0"/>
            </a:endParaRPr>
          </a:p>
          <a:p>
            <a:pPr>
              <a:defRPr/>
            </a:pPr>
            <a:r>
              <a:rPr lang="fr-FR" sz="1200" b="1" u="sng" dirty="0" smtClean="0">
                <a:cs typeface="Arial" charset="0"/>
              </a:rPr>
              <a:t>8 pads</a:t>
            </a:r>
          </a:p>
          <a:p>
            <a:pPr>
              <a:defRPr/>
            </a:pPr>
            <a:r>
              <a:rPr lang="fr-FR" sz="800" dirty="0" smtClean="0">
                <a:cs typeface="Arial" charset="0"/>
              </a:rPr>
              <a:t>2 jeux de 4 pads commandent les boucles, l’échantillonneur et les effets.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fr-FR" sz="800" dirty="0" smtClean="0">
                <a:cs typeface="Arial" charset="0"/>
              </a:rPr>
              <a:t>Le </a:t>
            </a:r>
            <a:r>
              <a:rPr lang="fr-FR" sz="800" dirty="0" err="1" smtClean="0">
                <a:cs typeface="Arial" charset="0"/>
              </a:rPr>
              <a:t>DeeJay</a:t>
            </a:r>
            <a:r>
              <a:rPr lang="fr-FR" sz="800" dirty="0" smtClean="0">
                <a:cs typeface="Arial" charset="0"/>
              </a:rPr>
              <a:t> tape du doigt sur les pads pour lancer des boucles, des </a:t>
            </a:r>
            <a:r>
              <a:rPr lang="fr-FR" sz="800" dirty="0" err="1" smtClean="0">
                <a:cs typeface="Arial" charset="0"/>
              </a:rPr>
              <a:t>samples</a:t>
            </a:r>
            <a:r>
              <a:rPr lang="fr-FR" sz="800" dirty="0" smtClean="0">
                <a:cs typeface="Arial" charset="0"/>
              </a:rPr>
              <a:t> ou des effets.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fr-FR" sz="800" dirty="0" smtClean="0">
                <a:cs typeface="Arial" charset="0"/>
              </a:rPr>
              <a:t>Les pads s’allument au moment de la pression.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fr-FR" sz="800" dirty="0" smtClean="0">
                <a:cs typeface="Arial" charset="0"/>
              </a:rPr>
              <a:t>Chaque pad peut transférer, outre une commande On/Off binaire, une commande graduelle pour moduler la commande, comme varier un volume ou l’amplitude de l’effet.</a:t>
            </a:r>
          </a:p>
          <a:p>
            <a:pPr>
              <a:defRPr/>
            </a:pPr>
            <a:endParaRPr lang="fr-FR" sz="800" dirty="0" smtClean="0">
              <a:cs typeface="Arial" charset="0"/>
            </a:endParaRPr>
          </a:p>
          <a:p>
            <a:pPr>
              <a:defRPr/>
            </a:pPr>
            <a:endParaRPr lang="fr-FR" sz="800" dirty="0" smtClean="0">
              <a:cs typeface="Arial" charset="0"/>
            </a:endParaRPr>
          </a:p>
          <a:p>
            <a:pPr>
              <a:defRPr/>
            </a:pPr>
            <a:endParaRPr lang="fr-FR" sz="800" dirty="0" smtClean="0">
              <a:cs typeface="Arial" charset="0"/>
            </a:endParaRPr>
          </a:p>
          <a:p>
            <a:pPr>
              <a:defRPr/>
            </a:pPr>
            <a:endParaRPr lang="fr-FR" sz="800" dirty="0" smtClean="0">
              <a:cs typeface="Arial" charset="0"/>
            </a:endParaRPr>
          </a:p>
          <a:p>
            <a:pPr>
              <a:defRPr/>
            </a:pPr>
            <a:r>
              <a:rPr lang="fr-FR" sz="1200" b="1" u="sng" dirty="0" err="1" smtClean="0">
                <a:cs typeface="Arial" charset="0"/>
              </a:rPr>
              <a:t>Jog</a:t>
            </a:r>
            <a:r>
              <a:rPr lang="fr-FR" sz="1200" b="1" u="sng" dirty="0" smtClean="0">
                <a:cs typeface="Arial" charset="0"/>
              </a:rPr>
              <a:t> </a:t>
            </a:r>
            <a:r>
              <a:rPr lang="fr-FR" sz="1200" b="1" u="sng" dirty="0" err="1" smtClean="0">
                <a:cs typeface="Arial" charset="0"/>
              </a:rPr>
              <a:t>wheels</a:t>
            </a:r>
            <a:r>
              <a:rPr lang="fr-FR" sz="1200" b="1" u="sng" dirty="0" smtClean="0">
                <a:cs typeface="Arial" charset="0"/>
              </a:rPr>
              <a:t> à détection de pression</a:t>
            </a:r>
          </a:p>
          <a:p>
            <a:pPr>
              <a:defRPr/>
            </a:pPr>
            <a:r>
              <a:rPr lang="fr-FR" sz="800" dirty="0" smtClean="0">
                <a:cs typeface="Arial" charset="0"/>
              </a:rPr>
              <a:t>Les </a:t>
            </a:r>
            <a:r>
              <a:rPr lang="fr-FR" sz="800" dirty="0" err="1" smtClean="0">
                <a:cs typeface="Arial" charset="0"/>
              </a:rPr>
              <a:t>jog</a:t>
            </a:r>
            <a:r>
              <a:rPr lang="fr-FR" sz="800" dirty="0" smtClean="0">
                <a:cs typeface="Arial" charset="0"/>
              </a:rPr>
              <a:t> </a:t>
            </a:r>
            <a:r>
              <a:rPr lang="fr-FR" sz="800" dirty="0" err="1" smtClean="0">
                <a:cs typeface="Arial" charset="0"/>
              </a:rPr>
              <a:t>wheels</a:t>
            </a:r>
            <a:r>
              <a:rPr lang="fr-FR" sz="800" dirty="0" smtClean="0">
                <a:cs typeface="Arial" charset="0"/>
              </a:rPr>
              <a:t> détectent la pression exercée par la main.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fr-FR" sz="800" dirty="0" smtClean="0">
                <a:cs typeface="Arial" charset="0"/>
              </a:rPr>
              <a:t>Si le mode scratch est activé, le DeeJay scratche s’il laisse le poids de la main sur le </a:t>
            </a:r>
            <a:r>
              <a:rPr lang="fr-FR" sz="800" dirty="0" err="1" smtClean="0">
                <a:cs typeface="Arial" charset="0"/>
              </a:rPr>
              <a:t>jog-wheel</a:t>
            </a:r>
            <a:r>
              <a:rPr lang="fr-FR" sz="800" dirty="0" smtClean="0">
                <a:cs typeface="Arial" charset="0"/>
              </a:rPr>
              <a:t> et cesse si la main ne fait plus pression. Le DeeJay peut ainsi :</a:t>
            </a:r>
          </a:p>
          <a:p>
            <a:pPr marL="544513" lvl="1" indent="-88900">
              <a:buFont typeface="Arial" charset="0"/>
              <a:buChar char="•"/>
              <a:defRPr/>
            </a:pPr>
            <a:r>
              <a:rPr lang="fr-FR" sz="800" dirty="0" smtClean="0">
                <a:cs typeface="Arial" charset="0"/>
              </a:rPr>
              <a:t>arrêter la lecture en posant la main sur le </a:t>
            </a:r>
            <a:r>
              <a:rPr lang="fr-FR" sz="800" dirty="0" err="1" smtClean="0">
                <a:cs typeface="Arial" charset="0"/>
              </a:rPr>
              <a:t>jog</a:t>
            </a:r>
            <a:r>
              <a:rPr lang="fr-FR" sz="800" dirty="0" smtClean="0">
                <a:cs typeface="Arial" charset="0"/>
              </a:rPr>
              <a:t> </a:t>
            </a:r>
            <a:r>
              <a:rPr lang="fr-FR" sz="800" dirty="0" err="1" smtClean="0">
                <a:cs typeface="Arial" charset="0"/>
              </a:rPr>
              <a:t>wheel</a:t>
            </a:r>
            <a:r>
              <a:rPr lang="fr-FR" sz="800" dirty="0" smtClean="0">
                <a:cs typeface="Arial" charset="0"/>
              </a:rPr>
              <a:t>,</a:t>
            </a:r>
          </a:p>
          <a:p>
            <a:pPr marL="544513" lvl="1" indent="-88900">
              <a:buFont typeface="Arial" charset="0"/>
              <a:buChar char="•"/>
              <a:defRPr/>
            </a:pPr>
            <a:r>
              <a:rPr lang="fr-FR" sz="800" dirty="0" smtClean="0">
                <a:cs typeface="Arial" charset="0"/>
              </a:rPr>
              <a:t>redémarrer la lecture en soulevant la main,</a:t>
            </a:r>
          </a:p>
          <a:p>
            <a:pPr marL="544513" lvl="1" indent="-88900">
              <a:buFont typeface="Arial" charset="0"/>
              <a:buChar char="•"/>
              <a:defRPr/>
            </a:pPr>
            <a:r>
              <a:rPr lang="fr-FR" sz="800" dirty="0" smtClean="0">
                <a:cs typeface="Arial" charset="0"/>
              </a:rPr>
              <a:t>scratcher en tournant le </a:t>
            </a:r>
            <a:r>
              <a:rPr lang="fr-FR" sz="800" dirty="0" err="1" smtClean="0">
                <a:cs typeface="Arial" charset="0"/>
              </a:rPr>
              <a:t>jog</a:t>
            </a:r>
            <a:r>
              <a:rPr lang="fr-FR" sz="800" dirty="0" smtClean="0">
                <a:cs typeface="Arial" charset="0"/>
              </a:rPr>
              <a:t> </a:t>
            </a:r>
            <a:r>
              <a:rPr lang="fr-FR" sz="800" dirty="0" err="1" smtClean="0">
                <a:cs typeface="Arial" charset="0"/>
              </a:rPr>
              <a:t>wheel</a:t>
            </a:r>
            <a:r>
              <a:rPr lang="fr-FR" sz="800" dirty="0" smtClean="0">
                <a:cs typeface="Arial" charset="0"/>
              </a:rPr>
              <a:t> avec une très légère pression verticale, et arrêter le scratch en relevant la main,</a:t>
            </a:r>
          </a:p>
          <a:p>
            <a:pPr marL="544513" lvl="1" indent="-88900">
              <a:buFont typeface="Arial" charset="0"/>
              <a:buChar char="•"/>
              <a:defRPr/>
            </a:pPr>
            <a:r>
              <a:rPr lang="fr-FR" sz="800" dirty="0" smtClean="0">
                <a:cs typeface="Arial" charset="0"/>
              </a:rPr>
              <a:t>faire varier le pitch </a:t>
            </a:r>
            <a:r>
              <a:rPr lang="fr-FR" sz="800" dirty="0" err="1" smtClean="0">
                <a:cs typeface="Arial" charset="0"/>
              </a:rPr>
              <a:t>bend</a:t>
            </a:r>
            <a:r>
              <a:rPr lang="fr-FR" sz="800" dirty="0" smtClean="0">
                <a:cs typeface="Arial" charset="0"/>
              </a:rPr>
              <a:t> pendant la lecture / naviguer dans la piste si la lecture est en pause en tournant le </a:t>
            </a:r>
            <a:r>
              <a:rPr lang="fr-FR" sz="800" dirty="0" err="1" smtClean="0">
                <a:cs typeface="Arial" charset="0"/>
              </a:rPr>
              <a:t>jog</a:t>
            </a:r>
            <a:r>
              <a:rPr lang="fr-FR" sz="800" dirty="0" smtClean="0">
                <a:cs typeface="Arial" charset="0"/>
              </a:rPr>
              <a:t> </a:t>
            </a:r>
            <a:r>
              <a:rPr lang="fr-FR" sz="800" dirty="0" err="1" smtClean="0">
                <a:cs typeface="Arial" charset="0"/>
              </a:rPr>
              <a:t>wheel</a:t>
            </a:r>
            <a:r>
              <a:rPr lang="fr-FR" sz="800" dirty="0" smtClean="0">
                <a:cs typeface="Arial" charset="0"/>
              </a:rPr>
              <a:t> par la couronne, sans appuyer sur le </a:t>
            </a:r>
            <a:r>
              <a:rPr lang="fr-FR" sz="800" dirty="0" err="1" smtClean="0">
                <a:cs typeface="Arial" charset="0"/>
              </a:rPr>
              <a:t>jog</a:t>
            </a:r>
            <a:r>
              <a:rPr lang="fr-FR" sz="800" dirty="0" smtClean="0">
                <a:cs typeface="Arial" charset="0"/>
              </a:rPr>
              <a:t> </a:t>
            </a:r>
            <a:r>
              <a:rPr lang="fr-FR" sz="800" dirty="0" err="1" smtClean="0">
                <a:cs typeface="Arial" charset="0"/>
              </a:rPr>
              <a:t>wheel</a:t>
            </a:r>
            <a:r>
              <a:rPr lang="fr-FR" sz="800" dirty="0" smtClean="0">
                <a:cs typeface="Arial" charset="0"/>
              </a:rPr>
              <a:t>.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fr-FR" sz="800" dirty="0" smtClean="0">
                <a:cs typeface="Arial" charset="0"/>
              </a:rPr>
              <a:t>Si le mode scratch est désactivé, le </a:t>
            </a:r>
            <a:r>
              <a:rPr lang="fr-FR" sz="800" dirty="0" err="1" smtClean="0">
                <a:cs typeface="Arial" charset="0"/>
              </a:rPr>
              <a:t>DeeJay</a:t>
            </a:r>
            <a:r>
              <a:rPr lang="fr-FR" sz="800" dirty="0" smtClean="0">
                <a:cs typeface="Arial" charset="0"/>
              </a:rPr>
              <a:t> module le pitch </a:t>
            </a:r>
            <a:r>
              <a:rPr lang="fr-FR" sz="800" dirty="0" err="1" smtClean="0">
                <a:cs typeface="Arial" charset="0"/>
              </a:rPr>
              <a:t>bend</a:t>
            </a:r>
            <a:r>
              <a:rPr lang="fr-FR" sz="800" dirty="0" smtClean="0">
                <a:cs typeface="Arial" charset="0"/>
              </a:rPr>
              <a:t> ou navigue dans le fichier en tournant le </a:t>
            </a:r>
            <a:r>
              <a:rPr lang="fr-FR" sz="800" dirty="0" err="1" smtClean="0">
                <a:cs typeface="Arial" charset="0"/>
              </a:rPr>
              <a:t>jog</a:t>
            </a:r>
            <a:r>
              <a:rPr lang="fr-FR" sz="800" dirty="0" smtClean="0">
                <a:cs typeface="Arial" charset="0"/>
              </a:rPr>
              <a:t> </a:t>
            </a:r>
            <a:r>
              <a:rPr lang="fr-FR" sz="800" dirty="0" err="1" smtClean="0">
                <a:cs typeface="Arial" charset="0"/>
              </a:rPr>
              <a:t>wheel</a:t>
            </a:r>
            <a:r>
              <a:rPr lang="fr-FR" sz="800" dirty="0" smtClean="0">
                <a:cs typeface="Arial" charset="0"/>
              </a:rPr>
              <a:t>, même s’il laisse ou non le poids de la main sur le </a:t>
            </a:r>
            <a:r>
              <a:rPr lang="fr-FR" sz="800" dirty="0" err="1" smtClean="0">
                <a:cs typeface="Arial" charset="0"/>
              </a:rPr>
              <a:t>jog</a:t>
            </a:r>
            <a:r>
              <a:rPr lang="fr-FR" sz="800" dirty="0" smtClean="0">
                <a:cs typeface="Arial" charset="0"/>
              </a:rPr>
              <a:t> </a:t>
            </a:r>
            <a:r>
              <a:rPr lang="fr-FR" sz="800" dirty="0" err="1" smtClean="0">
                <a:cs typeface="Arial" charset="0"/>
              </a:rPr>
              <a:t>wheel.v</a:t>
            </a:r>
            <a:endParaRPr lang="fr-FR" sz="800" dirty="0">
              <a:cs typeface="Arial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4808538" y="8049069"/>
            <a:ext cx="1995487" cy="657225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900" dirty="0">
                <a:solidFill>
                  <a:schemeClr val="bg1"/>
                </a:solidFill>
              </a:rPr>
              <a:t>Référence </a:t>
            </a:r>
            <a:r>
              <a:rPr lang="fr-FR" sz="900" dirty="0" smtClean="0">
                <a:solidFill>
                  <a:schemeClr val="bg1"/>
                </a:solidFill>
              </a:rPr>
              <a:t>Produit :</a:t>
            </a:r>
            <a:r>
              <a:rPr lang="en-GB" sz="900" dirty="0" smtClean="0">
                <a:solidFill>
                  <a:schemeClr val="bg1"/>
                </a:solidFill>
                <a:ea typeface="ＭＳ Ｐゴシック" pitchFamily="-106" charset="-128"/>
              </a:rPr>
              <a:t>  </a:t>
            </a:r>
            <a:r>
              <a:rPr lang="en-US" sz="900" dirty="0" smtClean="0">
                <a:solidFill>
                  <a:schemeClr val="bg1"/>
                </a:solidFill>
                <a:ea typeface="ＭＳ Ｐゴシック" pitchFamily="34" charset="-128"/>
              </a:rPr>
              <a:t> </a:t>
            </a:r>
            <a:endParaRPr lang="en-US" sz="900" dirty="0">
              <a:solidFill>
                <a:schemeClr val="bg1"/>
              </a:solidFill>
              <a:ea typeface="ＭＳ Ｐゴシック" pitchFamily="34" charset="-128"/>
            </a:endParaRPr>
          </a:p>
          <a:p>
            <a:pPr algn="ctr"/>
            <a:r>
              <a:rPr lang="en-US" sz="900" dirty="0">
                <a:solidFill>
                  <a:schemeClr val="bg1"/>
                </a:solidFill>
                <a:ea typeface="ＭＳ Ｐゴシック" pitchFamily="34" charset="-128"/>
              </a:rPr>
              <a:t>EMEA: 4780771 / 3 362934744458</a:t>
            </a:r>
          </a:p>
          <a:p>
            <a:pPr algn="ctr"/>
            <a:r>
              <a:rPr lang="en-US" sz="900" dirty="0">
                <a:solidFill>
                  <a:schemeClr val="bg1"/>
                </a:solidFill>
                <a:ea typeface="ＭＳ Ｐゴシック" pitchFamily="34" charset="-128"/>
              </a:rPr>
              <a:t>USA: 4780771 / 6 63296419637</a:t>
            </a:r>
            <a:endParaRPr lang="en-GB" sz="900" dirty="0">
              <a:solidFill>
                <a:schemeClr val="bg1"/>
              </a:solidFill>
              <a:ea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13411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1027</Words>
  <Application>Microsoft Office PowerPoint</Application>
  <PresentationFormat>Affichage à l'écran (4:3)</PresentationFormat>
  <Paragraphs>134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Présentation PowerPoint</vt:lpstr>
      <vt:lpstr>Présentation PowerPoint</vt:lpstr>
      <vt:lpstr>Présentation PowerPoint</vt:lpstr>
    </vt:vector>
  </TitlesOfParts>
  <Company>Guillemot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Pauline Hermant</dc:creator>
  <cp:lastModifiedBy>Pauline Hermant</cp:lastModifiedBy>
  <cp:revision>2</cp:revision>
  <dcterms:created xsi:type="dcterms:W3CDTF">2014-06-13T13:04:12Z</dcterms:created>
  <dcterms:modified xsi:type="dcterms:W3CDTF">2014-06-18T10:36:14Z</dcterms:modified>
</cp:coreProperties>
</file>