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6858000" cy="9144000" type="screen4x3"/>
  <p:notesSz cx="6799263" cy="9929813"/>
  <p:defaultTextStyle>
    <a:defPPr>
      <a:defRPr lang="fr-FR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46" autoAdjust="0"/>
    <p:restoredTop sz="94660"/>
  </p:normalViewPr>
  <p:slideViewPr>
    <p:cSldViewPr>
      <p:cViewPr>
        <p:scale>
          <a:sx n="100" d="100"/>
          <a:sy n="100" d="100"/>
        </p:scale>
        <p:origin x="-1530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83A712A-DC56-4115-9E2B-87F9B58A049F}" type="datetime1">
              <a:rPr lang="fr-FR"/>
              <a:pPr>
                <a:defRPr/>
              </a:pPr>
              <a:t>18/06/2014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D61570FE-5DB2-485F-BED0-8F3449A08F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1073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4851A89-8117-40B1-AA2B-112BC86D2C6B}" type="datetime1">
              <a:rPr lang="fr-FR"/>
              <a:pPr>
                <a:defRPr/>
              </a:pPr>
              <a:t>18/06/2014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4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6AE22C07-D5D6-4717-B245-ACAC80BE67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0499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A6C82C-A63B-402B-9D91-3EB4CE21C774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1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49AAF93-064D-45EC-A69A-D1D092FA6883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49AAF93-064D-45EC-A69A-D1D092FA6883}" type="slidenum">
              <a:rPr 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36BE4-1E57-48E6-A21E-C784B5296ED7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CC429-8202-4309-AD57-DE2527CF99C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85F3-3B94-47B6-8A3A-826B7B1E3285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5841-4A17-4DF7-8215-11DB022D72E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38BF-FDD0-42C2-A959-5C81336F78F2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E98EA-E67F-4E27-8795-269BDBB4614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BE168-5D39-4726-B75C-0906C6672D71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E7BEF-5962-4140-9EE5-94E9A2DD9C1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6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6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5C33F-BF29-4852-A1AB-732BA9606D87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2355-03DA-4A13-A0F0-F71BE40F7CF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1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72CBB-2394-4B6D-B7D4-E3D671A84766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2EF04-EFF7-434E-812B-8D273A6088D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3" indent="0">
              <a:buNone/>
              <a:defRPr sz="1800" b="1"/>
            </a:lvl3pPr>
            <a:lvl4pPr marL="1371515" indent="0">
              <a:buNone/>
              <a:defRPr sz="1600" b="1"/>
            </a:lvl4pPr>
            <a:lvl5pPr marL="1828686" indent="0">
              <a:buNone/>
              <a:defRPr sz="1600" b="1"/>
            </a:lvl5pPr>
            <a:lvl6pPr marL="2285857" indent="0">
              <a:buNone/>
              <a:defRPr sz="1600" b="1"/>
            </a:lvl6pPr>
            <a:lvl7pPr marL="2743029" indent="0">
              <a:buNone/>
              <a:defRPr sz="1600" b="1"/>
            </a:lvl7pPr>
            <a:lvl8pPr marL="3200200" indent="0">
              <a:buNone/>
              <a:defRPr sz="1600" b="1"/>
            </a:lvl8pPr>
            <a:lvl9pPr marL="3657372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2" indent="0">
              <a:buNone/>
              <a:defRPr sz="2000" b="1"/>
            </a:lvl2pPr>
            <a:lvl3pPr marL="914343" indent="0">
              <a:buNone/>
              <a:defRPr sz="1800" b="1"/>
            </a:lvl3pPr>
            <a:lvl4pPr marL="1371515" indent="0">
              <a:buNone/>
              <a:defRPr sz="1600" b="1"/>
            </a:lvl4pPr>
            <a:lvl5pPr marL="1828686" indent="0">
              <a:buNone/>
              <a:defRPr sz="1600" b="1"/>
            </a:lvl5pPr>
            <a:lvl6pPr marL="2285857" indent="0">
              <a:buNone/>
              <a:defRPr sz="1600" b="1"/>
            </a:lvl6pPr>
            <a:lvl7pPr marL="2743029" indent="0">
              <a:buNone/>
              <a:defRPr sz="1600" b="1"/>
            </a:lvl7pPr>
            <a:lvl8pPr marL="3200200" indent="0">
              <a:buNone/>
              <a:defRPr sz="1600" b="1"/>
            </a:lvl8pPr>
            <a:lvl9pPr marL="3657372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D1DAF-26EA-49BA-9335-BD440A048E91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D9639-EDCB-4F93-9A4E-235535CABDE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3E6B4-7E5A-4231-97EF-3022A4FE0EEC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A4730-2818-4AA5-A5F2-7F5953E7542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E955-1150-4045-9F40-9C3923EFD73B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E668D-5052-4174-9BC4-FDF202DFF39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3" indent="0">
              <a:buNone/>
              <a:defRPr sz="1000"/>
            </a:lvl3pPr>
            <a:lvl4pPr marL="1371515" indent="0">
              <a:buNone/>
              <a:defRPr sz="900"/>
            </a:lvl4pPr>
            <a:lvl5pPr marL="1828686" indent="0">
              <a:buNone/>
              <a:defRPr sz="900"/>
            </a:lvl5pPr>
            <a:lvl6pPr marL="2285857" indent="0">
              <a:buNone/>
              <a:defRPr sz="900"/>
            </a:lvl6pPr>
            <a:lvl7pPr marL="2743029" indent="0">
              <a:buNone/>
              <a:defRPr sz="900"/>
            </a:lvl7pPr>
            <a:lvl8pPr marL="3200200" indent="0">
              <a:buNone/>
              <a:defRPr sz="900"/>
            </a:lvl8pPr>
            <a:lvl9pPr marL="365737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76EEF-642E-4038-B571-886447C13D20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A9049-CDF1-48D9-9223-7F38F0A8049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4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2" indent="0">
              <a:buNone/>
              <a:defRPr sz="2800"/>
            </a:lvl2pPr>
            <a:lvl3pPr marL="914343" indent="0">
              <a:buNone/>
              <a:defRPr sz="2400"/>
            </a:lvl3pPr>
            <a:lvl4pPr marL="1371515" indent="0">
              <a:buNone/>
              <a:defRPr sz="2000"/>
            </a:lvl4pPr>
            <a:lvl5pPr marL="1828686" indent="0">
              <a:buNone/>
              <a:defRPr sz="2000"/>
            </a:lvl5pPr>
            <a:lvl6pPr marL="2285857" indent="0">
              <a:buNone/>
              <a:defRPr sz="2000"/>
            </a:lvl6pPr>
            <a:lvl7pPr marL="2743029" indent="0">
              <a:buNone/>
              <a:defRPr sz="2000"/>
            </a:lvl7pPr>
            <a:lvl8pPr marL="3200200" indent="0">
              <a:buNone/>
              <a:defRPr sz="2000"/>
            </a:lvl8pPr>
            <a:lvl9pPr marL="3657372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72" indent="0">
              <a:buNone/>
              <a:defRPr sz="1200"/>
            </a:lvl2pPr>
            <a:lvl3pPr marL="914343" indent="0">
              <a:buNone/>
              <a:defRPr sz="1000"/>
            </a:lvl3pPr>
            <a:lvl4pPr marL="1371515" indent="0">
              <a:buNone/>
              <a:defRPr sz="900"/>
            </a:lvl4pPr>
            <a:lvl5pPr marL="1828686" indent="0">
              <a:buNone/>
              <a:defRPr sz="900"/>
            </a:lvl5pPr>
            <a:lvl6pPr marL="2285857" indent="0">
              <a:buNone/>
              <a:defRPr sz="900"/>
            </a:lvl6pPr>
            <a:lvl7pPr marL="2743029" indent="0">
              <a:buNone/>
              <a:defRPr sz="900"/>
            </a:lvl7pPr>
            <a:lvl8pPr marL="3200200" indent="0">
              <a:buNone/>
              <a:defRPr sz="900"/>
            </a:lvl8pPr>
            <a:lvl9pPr marL="3657372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EDB35-3E7B-463E-A8B8-B5AE440836DB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036A1-1977-4231-B468-9E6DB1DF3CD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AAD33ACA-40FC-4773-A58E-584DA6E1BF42}" type="datetime1">
              <a:rPr lang="en-US"/>
              <a:pPr>
                <a:defRPr/>
              </a:pPr>
              <a:t>6/18/2014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34" tIns="45717" rIns="91434" bIns="45717" rtlCol="0" anchor="ctr"/>
          <a:lstStyle>
            <a:lvl1pPr algn="ctr" defTabSz="914343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4ACE309A-5E93-4702-BAAB-33956EBAB33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443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4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6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7" indent="-228586" algn="l" defTabSz="91434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3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5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7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9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2" algn="l" defTabSz="91434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GIFRSTO3\Share-StudioGraphique\ARCHIVE\2014\Hercules\DJControlAirSseries\DJAirSseriesProduct-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20" t="5577" r="3552" b="4469"/>
          <a:stretch/>
        </p:blipFill>
        <p:spPr bwMode="auto">
          <a:xfrm>
            <a:off x="2" y="1361957"/>
            <a:ext cx="4184480" cy="234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1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7790131"/>
            <a:ext cx="6858000" cy="1352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3955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3500438" y="27236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DJing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054" name="ZoneTexte 7"/>
          <p:cNvSpPr txBox="1">
            <a:spLocks noChangeArrowheads="1"/>
          </p:cNvSpPr>
          <p:nvPr/>
        </p:nvSpPr>
        <p:spPr bwMode="auto">
          <a:xfrm>
            <a:off x="3036888" y="798513"/>
            <a:ext cx="3705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000" b="1" i="1">
                <a:latin typeface="+mn-lt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103644" y="4695105"/>
            <a:ext cx="4579937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indent="-88900">
              <a:tabLst>
                <a:tab pos="1524000" algn="l"/>
              </a:tabLst>
            </a:pPr>
            <a:r>
              <a:rPr lang="en-US" sz="900" b="1" dirty="0">
                <a:latin typeface="Calibri" pitchFamily="34" charset="0"/>
              </a:rPr>
              <a:t>2-deck DJ controller</a:t>
            </a:r>
            <a:endParaRPr lang="en-US" sz="900" dirty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2 jog wheels with pressure detection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Velocity sensitive pads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Air control: 1 contactless control</a:t>
            </a:r>
          </a:p>
          <a:p>
            <a:pPr marL="88900" indent="-88900">
              <a:tabLst>
                <a:tab pos="1524000" algn="l"/>
              </a:tabLst>
            </a:pPr>
            <a:endParaRPr lang="en-US" sz="900" b="1" dirty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en-US" sz="900" b="1" dirty="0">
                <a:latin typeface="Calibri" pitchFamily="34" charset="0"/>
              </a:rPr>
              <a:t>Pressure-detecting jog wheels</a:t>
            </a:r>
            <a:endParaRPr lang="en-US" sz="900" dirty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Scratch by pressing on the jog wheels, as naturally </a:t>
            </a:r>
            <a:endParaRPr lang="en-US" sz="900" dirty="0" smtClean="0">
              <a:latin typeface="Calibri" pitchFamily="34" charset="0"/>
            </a:endParaRPr>
          </a:p>
          <a:p>
            <a:pPr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 </a:t>
            </a:r>
            <a:r>
              <a:rPr lang="en-US" sz="900" dirty="0" smtClean="0">
                <a:latin typeface="Calibri" pitchFamily="34" charset="0"/>
              </a:rPr>
              <a:t> as </a:t>
            </a:r>
            <a:r>
              <a:rPr lang="en-US" sz="900" dirty="0">
                <a:latin typeface="Calibri" pitchFamily="34" charset="0"/>
              </a:rPr>
              <a:t>with a vinyl record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Jog wheels also control pitch bend and browsing </a:t>
            </a:r>
            <a:endParaRPr lang="en-US" sz="900" dirty="0" smtClean="0">
              <a:latin typeface="Calibri" pitchFamily="34" charset="0"/>
            </a:endParaRPr>
          </a:p>
          <a:p>
            <a:pPr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 </a:t>
            </a:r>
            <a:r>
              <a:rPr lang="en-US" sz="900" dirty="0" smtClean="0">
                <a:latin typeface="Calibri" pitchFamily="34" charset="0"/>
              </a:rPr>
              <a:t> within </a:t>
            </a:r>
            <a:r>
              <a:rPr lang="en-US" sz="900" dirty="0">
                <a:latin typeface="Calibri" pitchFamily="34" charset="0"/>
              </a:rPr>
              <a:t>tracks</a:t>
            </a:r>
          </a:p>
          <a:p>
            <a:pPr marL="88900" indent="-88900">
              <a:tabLst>
                <a:tab pos="1524000" algn="l"/>
              </a:tabLst>
            </a:pPr>
            <a:endParaRPr lang="en-US" sz="900" b="1" dirty="0">
              <a:latin typeface="Calibri" pitchFamily="34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en-US" sz="900" b="1" dirty="0">
                <a:latin typeface="Calibri" pitchFamily="34" charset="0"/>
              </a:rPr>
              <a:t>8 pads with velocity detection	 </a:t>
            </a:r>
            <a:endParaRPr lang="en-US" sz="900" dirty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The pads control the sampler, loops and effects	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The inner backlight shows the pads’ activation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Pads can be set as binary On/Off controls, or gradual controls</a:t>
            </a:r>
          </a:p>
          <a:p>
            <a:pPr marL="88900" indent="-88900">
              <a:tabLst>
                <a:tab pos="1524000" algn="l"/>
              </a:tabLst>
            </a:pPr>
            <a:endParaRPr lang="en-US" sz="900" b="1" dirty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en-US" sz="900" b="1" dirty="0">
                <a:latin typeface="Calibri" pitchFamily="34" charset="0"/>
              </a:rPr>
              <a:t>Air control: a contactless sensor lets you control the mix from </a:t>
            </a:r>
            <a:r>
              <a:rPr lang="en-US" sz="900" b="1" dirty="0" smtClean="0">
                <a:latin typeface="Calibri" pitchFamily="34" charset="0"/>
              </a:rPr>
              <a:t>above, without even touching the device</a:t>
            </a:r>
            <a:endParaRPr lang="en-US" sz="900" dirty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DJ Control Air converts the distance to your hand into a MIDI command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No need to touch the controller: </a:t>
            </a:r>
            <a:r>
              <a:rPr lang="en-US" sz="900" dirty="0" smtClean="0">
                <a:latin typeface="Calibri" pitchFamily="34" charset="0"/>
              </a:rPr>
              <a:t>one command of </a:t>
            </a:r>
            <a:r>
              <a:rPr lang="en-US" sz="900" dirty="0">
                <a:latin typeface="Calibri" pitchFamily="34" charset="0"/>
              </a:rPr>
              <a:t>the mix without any physical contact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Compatible with all light conditions</a:t>
            </a:r>
          </a:p>
          <a:p>
            <a:pPr marL="88900" indent="-88900">
              <a:tabLst>
                <a:tab pos="1524000" algn="l"/>
              </a:tabLst>
            </a:pPr>
            <a:endParaRPr lang="en-US" sz="900" dirty="0">
              <a:latin typeface="Calibri" pitchFamily="34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</a:pPr>
            <a:r>
              <a:rPr lang="en-US" sz="900" b="1" dirty="0">
                <a:latin typeface="Calibri" pitchFamily="34" charset="0"/>
              </a:rPr>
              <a:t>Built-in audio outputs for mixing and previewing tracks</a:t>
            </a:r>
            <a:endParaRPr lang="en-US" sz="900" dirty="0">
              <a:latin typeface="Calibri" pitchFamily="34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1/8” (3.5 mm) stereo mini-jack output for the mix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</a:pPr>
            <a:r>
              <a:rPr lang="en-US" sz="900" dirty="0">
                <a:latin typeface="Calibri" pitchFamily="34" charset="0"/>
              </a:rPr>
              <a:t>1/4” (6.35 mm) stereo jack output for previewing tracks</a:t>
            </a:r>
          </a:p>
          <a:p>
            <a:pPr marL="88900" indent="-88900">
              <a:tabLst>
                <a:tab pos="1524000" algn="l"/>
              </a:tabLst>
            </a:pPr>
            <a:endParaRPr lang="en-US" sz="900" dirty="0">
              <a:latin typeface="Calibri" pitchFamily="34" charset="0"/>
            </a:endParaRPr>
          </a:p>
        </p:txBody>
      </p:sp>
      <p:sp>
        <p:nvSpPr>
          <p:cNvPr id="2056" name="ZoneTexte 10"/>
          <p:cNvSpPr txBox="1">
            <a:spLocks noChangeArrowheads="1"/>
          </p:cNvSpPr>
          <p:nvPr/>
        </p:nvSpPr>
        <p:spPr bwMode="auto">
          <a:xfrm>
            <a:off x="85338" y="4408239"/>
            <a:ext cx="46402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b="1" dirty="0" smtClean="0">
                <a:solidFill>
                  <a:srgbClr val="00B0F0"/>
                </a:solidFill>
                <a:latin typeface="Calibri" pitchFamily="34" charset="0"/>
                <a:cs typeface="Arial" charset="0"/>
              </a:rPr>
              <a:t>New look for the DJ </a:t>
            </a:r>
            <a:r>
              <a:rPr lang="en-GB" sz="1400" b="1" dirty="0">
                <a:solidFill>
                  <a:srgbClr val="00B0F0"/>
                </a:solidFill>
                <a:latin typeface="Calibri" pitchFamily="34" charset="0"/>
                <a:cs typeface="Arial" charset="0"/>
              </a:rPr>
              <a:t>controller with touch and air </a:t>
            </a:r>
            <a:r>
              <a:rPr lang="en-GB" sz="1400" b="1" dirty="0" smtClean="0">
                <a:solidFill>
                  <a:srgbClr val="00B0F0"/>
                </a:solidFill>
                <a:latin typeface="Calibri" pitchFamily="34" charset="0"/>
                <a:cs typeface="Arial" charset="0"/>
              </a:rPr>
              <a:t>controls</a:t>
            </a:r>
            <a:endParaRPr lang="en-GB" sz="1400" b="1" dirty="0">
              <a:solidFill>
                <a:srgbClr val="00B0F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5391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and 8 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sp>
        <p:nvSpPr>
          <p:cNvPr id="1539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noProof="1">
                <a:latin typeface="Calibri" pitchFamily="34" charset="0"/>
              </a:rPr>
              <a:t>www.hercules.com</a:t>
            </a:r>
          </a:p>
        </p:txBody>
      </p:sp>
      <p:sp>
        <p:nvSpPr>
          <p:cNvPr id="208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100" i="1" u="sng">
                <a:solidFill>
                  <a:schemeClr val="bg1"/>
                </a:solidFill>
                <a:latin typeface="+mn-lt"/>
                <a:ea typeface="ＭＳ Ｐゴシック" pitchFamily="-106" charset="-128"/>
                <a:cs typeface="ＭＳ Ｐゴシック" pitchFamily="-106" charset="-128"/>
              </a:rPr>
              <a:t>Your contact:</a:t>
            </a:r>
          </a:p>
          <a:p>
            <a:pPr>
              <a:defRPr/>
            </a:pPr>
            <a:r>
              <a:rPr lang="en-GB" sz="1100" i="1">
                <a:solidFill>
                  <a:schemeClr val="bg1"/>
                </a:solidFill>
                <a:latin typeface="+mn-lt"/>
                <a:ea typeface="ＭＳ Ｐゴシック" pitchFamily="-106" charset="-128"/>
                <a:cs typeface="ＭＳ Ｐゴシック" pitchFamily="-106" charset="-128"/>
              </a:rPr>
              <a:t>xxxxxxxxxxxxxxxxxxxxxxx</a:t>
            </a:r>
          </a:p>
        </p:txBody>
      </p:sp>
      <p:pic>
        <p:nvPicPr>
          <p:cNvPr id="1539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à coins arrondis 35"/>
          <p:cNvSpPr/>
          <p:nvPr/>
        </p:nvSpPr>
        <p:spPr>
          <a:xfrm>
            <a:off x="4808538" y="8048625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Reference Number / Barcode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 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4780771 / 3 362934744458</a:t>
            </a:r>
          </a:p>
          <a:p>
            <a:pPr algn="ctr"/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USA</a:t>
            </a:r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: 4780771 /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pic>
        <p:nvPicPr>
          <p:cNvPr id="1026" name="Picture 2" descr="\\GIFRSTO3\Share-StudioGraphique\ARCHIVE\2014\Hercules\DJControlAirSseries\CompatibilitePC-Mac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044" y="3603260"/>
            <a:ext cx="874614" cy="65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989" y="424312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246645"/>
              </p:ext>
            </p:extLst>
          </p:nvPr>
        </p:nvGraphicFramePr>
        <p:xfrm>
          <a:off x="5203041" y="539552"/>
          <a:ext cx="1588284" cy="207251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8284"/>
              </a:tblGrid>
              <a:tr h="1823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Technical specifications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USB DJ controller with audio outputs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2-deck DJ control surface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Pressure-detecting jog wheels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Contactless control for air mixing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8 progressive pads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Built-in audio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1/8” (3.5 mm) stereo output for the mix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1/4” (6.35 mm) stereo output for headphone previewing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DJ software: DJUCED 18°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Intuitive, powerful software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Mix 2 audio tracks on the fly</a:t>
                      </a: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Save your mix as an audio file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graphicFrame>
        <p:nvGraphicFramePr>
          <p:cNvPr id="51" name="Tableau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986300"/>
              </p:ext>
            </p:extLst>
          </p:nvPr>
        </p:nvGraphicFramePr>
        <p:xfrm>
          <a:off x="5210175" y="2771800"/>
          <a:ext cx="1502836" cy="111239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02836"/>
              </a:tblGrid>
              <a:tr h="196254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Mechanical specifications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07" marB="45707" horzOverflow="overflow"/>
                </a:tc>
              </a:tr>
              <a:tr h="28037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Casing:         13.78 x 8.66 x 1.18 ”</a:t>
                      </a:r>
                    </a:p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                     35 x 22 x 3 cm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Jog wheels:  3.94 ” / 10 cm diameter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Weight:         3.1 </a:t>
                      </a:r>
                      <a:r>
                        <a:rPr kumimoji="0" lang="en-US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lbs</a:t>
                      </a: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/ 1.4 kg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marR="0" lvl="0" indent="-538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USB cable:     Attached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256193"/>
              </p:ext>
            </p:extLst>
          </p:nvPr>
        </p:nvGraphicFramePr>
        <p:xfrm>
          <a:off x="5206578" y="3995936"/>
          <a:ext cx="1481476" cy="179828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1476"/>
              </a:tblGrid>
              <a:tr h="15431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Minimum configuration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11" marB="45711" horzOverflow="overflow"/>
                </a:tc>
              </a:tr>
              <a:tr h="1505366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Computer with 2 GHz CPU or faster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 GB RAM or more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Powered USB port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100 MB available hard disk space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CD/DVD-ROM drive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Internet access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Amplified stereo speakers and headphones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Operating System (32-bit / 64-bit)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Microsoft Windows® Vista, 7 or 8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or Mac OS 10.7, 10.8 or 10.9 on Core Duo Mac</a:t>
                      </a:r>
                    </a:p>
                  </a:txBody>
                  <a:tcPr marT="45711" marB="45711" horzOverflow="overflow"/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783180"/>
              </p:ext>
            </p:extLst>
          </p:nvPr>
        </p:nvGraphicFramePr>
        <p:xfrm>
          <a:off x="5187884" y="5940152"/>
          <a:ext cx="1481476" cy="83794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1476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Box contents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ＭＳ Ｐゴシック" pitchFamily="34" charset="-128"/>
                      </a:endParaRPr>
                    </a:p>
                  </a:txBody>
                  <a:tcPr marT="45656" marB="45656" horzOverflow="overflow"/>
                </a:tc>
              </a:tr>
              <a:tr h="518769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Hercules DJ Control Air S series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Installation CD-ROM (PC/Mac) with PC/Mac DJ software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Printed installation guide + online manual</a:t>
                      </a:r>
                    </a:p>
                  </a:txBody>
                  <a:tcPr marT="45656" marB="45656" horzOverflow="overflow"/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113442"/>
              </p:ext>
            </p:extLst>
          </p:nvPr>
        </p:nvGraphicFramePr>
        <p:xfrm>
          <a:off x="5157192" y="6876256"/>
          <a:ext cx="1573212" cy="1097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73212"/>
              </a:tblGrid>
              <a:tr h="1823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Packaging specifications</a:t>
                      </a:r>
                    </a:p>
                  </a:txBody>
                  <a:tcPr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Box 	16.7 x 10.6 x 3.1 ”</a:t>
                      </a:r>
                    </a:p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	42.4 x 27 x 8 cm</a:t>
                      </a:r>
                    </a:p>
                  </a:txBody>
                  <a:tcPr horzOverflow="overflow"/>
                </a:tc>
              </a:tr>
              <a:tr h="145152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Master carton	TBC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Units / carton	3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Pallet	TBC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pic>
        <p:nvPicPr>
          <p:cNvPr id="6" name="Picture 2" descr="\\GIFRSTO3\Share-StudioGraphique\ARCHIVE\2014\Hercules\DJControlAirSseries\PictoBuiltInAudi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53" y="3827000"/>
            <a:ext cx="1204736" cy="353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402" y="1336595"/>
            <a:ext cx="771108" cy="56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86" y="1979712"/>
            <a:ext cx="731466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003" y="2642667"/>
            <a:ext cx="745049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481" y="3324426"/>
            <a:ext cx="790029" cy="557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\\GIFRSTO3\Share-StudioGraphique\ARCHIVE\2014\Hercules\DJControlAirSseries\packshot_DJCAirSseries.jpg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70" t="9718" r="10342" b="9986"/>
          <a:stretch/>
        </p:blipFill>
        <p:spPr bwMode="auto">
          <a:xfrm>
            <a:off x="2767466" y="4804395"/>
            <a:ext cx="2378529" cy="182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69" y="6814618"/>
            <a:ext cx="5064059" cy="81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\\GIFRSTO3\Share-StudioGraphique\ARCHIVE\2014\Hercules\DJControlAirSseries\DJAirSseriesProductHD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044" y="1685241"/>
            <a:ext cx="5311905" cy="3541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7786688"/>
            <a:ext cx="68580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5397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41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>
                <a:latin typeface="Calibri" pitchFamily="34" charset="0"/>
              </a:rPr>
              <a:t>www.hercules.com</a:t>
            </a:r>
          </a:p>
        </p:txBody>
      </p:sp>
      <p:sp>
        <p:nvSpPr>
          <p:cNvPr id="1741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i="1" u="sng">
                <a:solidFill>
                  <a:schemeClr val="bg1"/>
                </a:solidFill>
                <a:latin typeface="Calibri" pitchFamily="34" charset="0"/>
              </a:rPr>
              <a:t>Your contact:</a:t>
            </a:r>
          </a:p>
          <a:p>
            <a:r>
              <a:rPr lang="en-US" sz="1100" i="1">
                <a:solidFill>
                  <a:schemeClr val="bg1"/>
                </a:solidFill>
                <a:latin typeface="Calibri" pitchFamily="34" charset="0"/>
              </a:rPr>
              <a:t>xxxxxxxxxxxxxxxxxxxxxxx</a:t>
            </a: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ZoneTexte 17"/>
          <p:cNvSpPr txBox="1">
            <a:spLocks noChangeArrowheads="1"/>
          </p:cNvSpPr>
          <p:nvPr/>
        </p:nvSpPr>
        <p:spPr bwMode="auto">
          <a:xfrm>
            <a:off x="3489325" y="8572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solidFill>
                  <a:srgbClr val="FF0000"/>
                </a:solidFill>
                <a:latin typeface="Calibri" pitchFamily="34" charset="0"/>
              </a:rPr>
              <a:t>DJing</a:t>
            </a:r>
          </a:p>
        </p:txBody>
      </p:sp>
      <p:sp>
        <p:nvSpPr>
          <p:cNvPr id="21" name="ZoneTexte 12"/>
          <p:cNvSpPr txBox="1">
            <a:spLocks noChangeArrowheads="1"/>
          </p:cNvSpPr>
          <p:nvPr/>
        </p:nvSpPr>
        <p:spPr bwMode="auto">
          <a:xfrm>
            <a:off x="528638" y="4511675"/>
            <a:ext cx="373062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fr-FR" sz="1100" b="1">
                <a:solidFill>
                  <a:prstClr val="white"/>
                </a:solidFill>
                <a:latin typeface="Calibri" pitchFamily="-106" charset="0"/>
              </a:rPr>
              <a:t>2.0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532506" y="1547665"/>
            <a:ext cx="5472608" cy="3816423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" name="Groupe 22"/>
          <p:cNvGrpSpPr/>
          <p:nvPr/>
        </p:nvGrpSpPr>
        <p:grpSpPr>
          <a:xfrm>
            <a:off x="620688" y="1547664"/>
            <a:ext cx="5401617" cy="3864435"/>
            <a:chOff x="404663" y="1909747"/>
            <a:chExt cx="5981317" cy="4346878"/>
          </a:xfrm>
        </p:grpSpPr>
        <p:sp>
          <p:nvSpPr>
            <p:cNvPr id="25" name="Flèche vers le bas 24"/>
            <p:cNvSpPr/>
            <p:nvPr/>
          </p:nvSpPr>
          <p:spPr>
            <a:xfrm>
              <a:off x="3090728" y="2152741"/>
              <a:ext cx="322397" cy="242992"/>
            </a:xfrm>
            <a:prstGeom prst="downArrow">
              <a:avLst>
                <a:gd name="adj1" fmla="val 34243"/>
                <a:gd name="adj2" fmla="val 5000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lèche vers le bas 25"/>
            <p:cNvSpPr/>
            <p:nvPr/>
          </p:nvSpPr>
          <p:spPr>
            <a:xfrm>
              <a:off x="1583999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7" name="Flèche vers le bas 26"/>
            <p:cNvSpPr/>
            <p:nvPr/>
          </p:nvSpPr>
          <p:spPr>
            <a:xfrm>
              <a:off x="4659461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8" name="Flèche vers le bas 27"/>
            <p:cNvSpPr/>
            <p:nvPr/>
          </p:nvSpPr>
          <p:spPr>
            <a:xfrm rot="10800000">
              <a:off x="1269675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29" name="Flèche vers le bas 28"/>
            <p:cNvSpPr/>
            <p:nvPr/>
          </p:nvSpPr>
          <p:spPr>
            <a:xfrm rot="10800000">
              <a:off x="5019501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281759" y="1909747"/>
              <a:ext cx="4333396" cy="276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>
                  <a:latin typeface="+mn-lt"/>
                </a:rPr>
                <a:t>     4 pads	           C</a:t>
              </a:r>
              <a:r>
                <a:rPr lang="en-US" sz="1000" dirty="0" err="1" smtClean="0">
                  <a:latin typeface="+mn-lt"/>
                </a:rPr>
                <a:t>ontactless</a:t>
              </a:r>
              <a:r>
                <a:rPr lang="en-US" sz="1000" dirty="0" smtClean="0">
                  <a:latin typeface="+mn-lt"/>
                </a:rPr>
                <a:t> </a:t>
              </a:r>
              <a:r>
                <a:rPr lang="en-US" sz="1000" dirty="0">
                  <a:latin typeface="+mn-lt"/>
                </a:rPr>
                <a:t>sens</a:t>
              </a:r>
              <a:r>
                <a:rPr lang="en-US" sz="1000" dirty="0">
                  <a:latin typeface="Calibri" pitchFamily="34" charset="0"/>
                </a:rPr>
                <a:t>or </a:t>
              </a:r>
              <a:r>
                <a:rPr lang="fr-FR" sz="1000" dirty="0" smtClean="0">
                  <a:latin typeface="+mn-lt"/>
                </a:rPr>
                <a:t>	     4 pads</a:t>
              </a:r>
              <a:endParaRPr lang="fr-FR" sz="1000" dirty="0">
                <a:latin typeface="+mn-lt"/>
              </a:endParaRP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404663" y="5806565"/>
              <a:ext cx="5981317" cy="45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714375" algn="ctr"/>
                  <a:tab pos="4219575" algn="ctr"/>
                </a:tabLst>
              </a:pPr>
              <a:r>
                <a:rPr lang="fr-FR" sz="1000" dirty="0" smtClean="0">
                  <a:latin typeface="+mn-lt"/>
                </a:rPr>
                <a:t>	Pressure-</a:t>
              </a:r>
              <a:r>
                <a:rPr lang="fr-FR" sz="1000" dirty="0" err="1" smtClean="0">
                  <a:latin typeface="+mn-lt"/>
                </a:rPr>
                <a:t>detecting</a:t>
              </a:r>
              <a:r>
                <a:rPr lang="fr-FR" sz="1000" dirty="0" smtClean="0">
                  <a:latin typeface="+mn-lt"/>
                </a:rPr>
                <a:t> 	Pressure-</a:t>
              </a:r>
              <a:r>
                <a:rPr lang="fr-FR" sz="1000" dirty="0" err="1" smtClean="0">
                  <a:latin typeface="+mn-lt"/>
                </a:rPr>
                <a:t>detecting</a:t>
              </a:r>
              <a:r>
                <a:rPr lang="fr-FR" sz="1000" dirty="0" smtClean="0">
                  <a:latin typeface="+mn-lt"/>
                </a:rPr>
                <a:t/>
              </a:r>
              <a:br>
                <a:rPr lang="fr-FR" sz="1000" dirty="0" smtClean="0">
                  <a:latin typeface="+mn-lt"/>
                </a:rPr>
              </a:br>
              <a:r>
                <a:rPr lang="fr-FR" sz="1000" dirty="0" smtClean="0">
                  <a:latin typeface="+mn-lt"/>
                </a:rPr>
                <a:t>	</a:t>
              </a:r>
              <a:r>
                <a:rPr lang="fr-FR" sz="1000" dirty="0" err="1" smtClean="0">
                  <a:latin typeface="+mn-lt"/>
                </a:rPr>
                <a:t>jog</a:t>
              </a:r>
              <a:r>
                <a:rPr lang="fr-FR" sz="1000" dirty="0" smtClean="0">
                  <a:latin typeface="+mn-lt"/>
                </a:rPr>
                <a:t> </a:t>
              </a:r>
              <a:r>
                <a:rPr lang="fr-FR" sz="1000" dirty="0" err="1" smtClean="0">
                  <a:latin typeface="+mn-lt"/>
                </a:rPr>
                <a:t>wheel</a:t>
              </a:r>
              <a:r>
                <a:rPr lang="fr-FR" sz="1000" dirty="0" smtClean="0">
                  <a:latin typeface="+mn-lt"/>
                </a:rPr>
                <a:t>	</a:t>
              </a:r>
              <a:r>
                <a:rPr lang="fr-FR" sz="1000" dirty="0" err="1" smtClean="0"/>
                <a:t>jog</a:t>
              </a:r>
              <a:r>
                <a:rPr lang="fr-FR" sz="1000" dirty="0" smtClean="0"/>
                <a:t> </a:t>
              </a:r>
              <a:r>
                <a:rPr lang="fr-FR" sz="1000" dirty="0" err="1"/>
                <a:t>wheel</a:t>
              </a:r>
              <a:endParaRPr lang="fr-FR" sz="1000" dirty="0">
                <a:latin typeface="+mn-lt"/>
              </a:endParaRPr>
            </a:p>
          </p:txBody>
        </p:sp>
      </p:grpSp>
      <p:sp>
        <p:nvSpPr>
          <p:cNvPr id="33" name="Rectangle à coins arrondis 32"/>
          <p:cNvSpPr/>
          <p:nvPr/>
        </p:nvSpPr>
        <p:spPr>
          <a:xfrm>
            <a:off x="532506" y="6804248"/>
            <a:ext cx="5488782" cy="1002482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en-US" sz="1000" dirty="0" smtClean="0">
                <a:solidFill>
                  <a:schemeClr val="tx1"/>
                </a:solidFill>
              </a:rPr>
              <a:t>1/4</a:t>
            </a:r>
            <a:r>
              <a:rPr lang="en-US" sz="1000" dirty="0">
                <a:solidFill>
                  <a:schemeClr val="tx1"/>
                </a:solidFill>
              </a:rPr>
              <a:t>” (6.35 mm) stereo jack output for previewing tracks</a:t>
            </a:r>
          </a:p>
          <a:p>
            <a:pPr algn="ctr"/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516332" y="5508104"/>
            <a:ext cx="5488782" cy="1152128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spcBef>
                <a:spcPts val="600"/>
              </a:spcBef>
            </a:pPr>
            <a:r>
              <a:rPr lang="en-US" sz="1000" dirty="0" smtClean="0">
                <a:solidFill>
                  <a:schemeClr val="tx1"/>
                </a:solidFill>
              </a:rPr>
              <a:t>1/8</a:t>
            </a:r>
            <a:r>
              <a:rPr lang="en-US" sz="1000" dirty="0">
                <a:solidFill>
                  <a:schemeClr val="tx1"/>
                </a:solidFill>
              </a:rPr>
              <a:t>” (3.5 mm) stereo mini-jack output </a:t>
            </a:r>
            <a:r>
              <a:rPr lang="en-US" sz="1000" dirty="0" smtClean="0">
                <a:solidFill>
                  <a:schemeClr val="tx1"/>
                </a:solidFill>
              </a:rPr>
              <a:t>on the rear for </a:t>
            </a:r>
            <a:r>
              <a:rPr lang="en-US" sz="1000" dirty="0">
                <a:solidFill>
                  <a:schemeClr val="tx1"/>
                </a:solidFill>
              </a:rPr>
              <a:t>the mix</a:t>
            </a: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64" y="5580112"/>
            <a:ext cx="4915464" cy="807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à coins arrondis 35"/>
          <p:cNvSpPr/>
          <p:nvPr/>
        </p:nvSpPr>
        <p:spPr>
          <a:xfrm>
            <a:off x="4808538" y="8048625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Reference Number / Barcode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 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4780771/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3 362934744458</a:t>
            </a:r>
          </a:p>
          <a:p>
            <a:pPr algn="ctr"/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USA</a:t>
            </a:r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: 4780771 /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</a:t>
            </a:r>
            <a:r>
              <a:rPr lang="en-US" sz="600" dirty="0" smtClean="0">
                <a:solidFill>
                  <a:srgbClr val="FF0000"/>
                </a:solidFill>
                <a:latin typeface="Calibri" pitchFamily="34" charset="0"/>
              </a:rPr>
              <a:t>and 8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pic>
        <p:nvPicPr>
          <p:cNvPr id="34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099" y="626418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786688"/>
            <a:ext cx="68580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0"/>
            <a:ext cx="6858000" cy="5397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3071813" y="2006215"/>
            <a:ext cx="3473450" cy="5570756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r>
              <a:rPr lang="en-US" sz="1200" b="1" u="sng" dirty="0">
                <a:latin typeface="+mj-lt"/>
                <a:cs typeface="Arial" charset="0"/>
              </a:rPr>
              <a:t>Air control</a:t>
            </a:r>
          </a:p>
          <a:p>
            <a:r>
              <a:rPr lang="en-US" sz="800" b="1" dirty="0">
                <a:latin typeface="+mj-lt"/>
                <a:cs typeface="Arial" charset="0"/>
              </a:rPr>
              <a:t>Why is the controller called DJ Control Air?</a:t>
            </a:r>
          </a:p>
          <a:p>
            <a:r>
              <a:rPr lang="en-US" sz="800" dirty="0">
                <a:latin typeface="+mj-lt"/>
                <a:cs typeface="Arial" charset="0"/>
              </a:rPr>
              <a:t>Air stands for Adjustment by </a:t>
            </a:r>
            <a:r>
              <a:rPr lang="en-US" sz="800" dirty="0" err="1">
                <a:latin typeface="+mj-lt"/>
                <a:cs typeface="Arial" charset="0"/>
              </a:rPr>
              <a:t>InfraRed</a:t>
            </a:r>
            <a:r>
              <a:rPr lang="en-US" sz="800" dirty="0">
                <a:latin typeface="+mj-lt"/>
                <a:cs typeface="Arial" charset="0"/>
              </a:rPr>
              <a:t>: it is a contactless control.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DJ places his or her hand flat over the infrared beam.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controller calculates the distance between the sensor and the hand, and converts it into a gradual MIDI command.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This MIDI command modulates a setting in the DJ software.</a:t>
            </a:r>
          </a:p>
          <a:p>
            <a:endParaRPr lang="en-US" sz="800" dirty="0">
              <a:latin typeface="+mj-lt"/>
              <a:cs typeface="Arial" charset="0"/>
            </a:endParaRPr>
          </a:p>
          <a:p>
            <a:r>
              <a:rPr lang="en-US" sz="800" b="1" dirty="0">
                <a:latin typeface="+mj-lt"/>
                <a:cs typeface="Arial" charset="0"/>
              </a:rPr>
              <a:t>Does Air control require specific light conditions?</a:t>
            </a:r>
          </a:p>
          <a:p>
            <a:r>
              <a:rPr lang="en-US" sz="800" dirty="0">
                <a:latin typeface="+mj-lt"/>
                <a:cs typeface="Arial" charset="0"/>
              </a:rPr>
              <a:t>No, Air control functions under any light conditions.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infrared light beam projected towards the hand is invisible.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sensor captures the infrared reflection on the hand, and uses the reflection to calculate the hand’s distance.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reflection is the same in both daylight and low light conditions, allowing Air control to be used during the day, at night or in places with weak lighting.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Air control functions with all flesh tones</a:t>
            </a:r>
            <a:r>
              <a:rPr lang="en-US" sz="800" dirty="0" smtClean="0">
                <a:latin typeface="+mj-lt"/>
                <a:cs typeface="Arial" charset="0"/>
              </a:rPr>
              <a:t>. The </a:t>
            </a:r>
            <a:r>
              <a:rPr lang="en-US" sz="800" dirty="0">
                <a:latin typeface="+mj-lt"/>
                <a:cs typeface="Arial" charset="0"/>
              </a:rPr>
              <a:t>only incompatibility is the use of black gloves (as the infrared sensor would not be able to detect the reflection).</a:t>
            </a:r>
          </a:p>
          <a:p>
            <a:r>
              <a:rPr lang="en-US" sz="800" dirty="0">
                <a:latin typeface="+mj-lt"/>
                <a:cs typeface="Arial" charset="0"/>
              </a:rPr>
              <a:t> </a:t>
            </a:r>
          </a:p>
          <a:p>
            <a:r>
              <a:rPr lang="en-US" sz="1200" b="1" u="sng" dirty="0" smtClean="0">
                <a:latin typeface="+mj-lt"/>
                <a:cs typeface="Arial" charset="0"/>
              </a:rPr>
              <a:t>8 pads</a:t>
            </a:r>
            <a:endParaRPr lang="en-US" sz="1200" b="1" u="sng" dirty="0">
              <a:latin typeface="+mj-lt"/>
              <a:cs typeface="Arial" charset="0"/>
            </a:endParaRPr>
          </a:p>
          <a:p>
            <a:r>
              <a:rPr lang="en-US" sz="800" dirty="0">
                <a:latin typeface="+mj-lt"/>
                <a:cs typeface="Arial" charset="0"/>
              </a:rPr>
              <a:t>2 sets of 4 pads control loops, sampler and effects commands.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DJ taps on the pads with his or her fingertips to send commands such as looping, sampler or effects.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The pads light up when touched.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In addition to a binary On/Off command, each pad can transfer velocity information to modulate the command.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For example: in sampler mode, the velocity can control the volume of a sample’s playback. The playback volume depends on how soft or how hard the DJ taps on the pad.</a:t>
            </a:r>
          </a:p>
          <a:p>
            <a:endParaRPr lang="en-US" sz="800" dirty="0">
              <a:latin typeface="+mj-lt"/>
              <a:cs typeface="Arial" charset="0"/>
            </a:endParaRPr>
          </a:p>
          <a:p>
            <a:r>
              <a:rPr lang="en-US" sz="1200" b="1" u="sng" dirty="0">
                <a:latin typeface="+mj-lt"/>
                <a:cs typeface="Arial" charset="0"/>
              </a:rPr>
              <a:t>Pressure-detecting jog wheels</a:t>
            </a:r>
          </a:p>
          <a:p>
            <a:r>
              <a:rPr lang="en-US" sz="800" dirty="0">
                <a:latin typeface="+mj-lt"/>
                <a:cs typeface="Arial" charset="0"/>
              </a:rPr>
              <a:t>The jog wheels detect the pressure from the user’s hand.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With scratch mode enabled, the jog wheels scratch when the hand’s weight is detected, and stop scratching when the hand’s weight is no longer detected. This allows the DJ to:</a:t>
            </a:r>
          </a:p>
          <a:p>
            <a:pPr marL="544513" lvl="1" indent="-88900"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stop playback by pressing on the jog wheel.</a:t>
            </a:r>
          </a:p>
          <a:p>
            <a:pPr marL="544513" lvl="1" indent="-88900"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restart playback by lifting up his or her hand.</a:t>
            </a:r>
          </a:p>
          <a:p>
            <a:pPr marL="544513" lvl="1" indent="-88900"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scratch by turning the jog wheel while pressing down, and stop scratching by lifting up his or her hand.</a:t>
            </a:r>
          </a:p>
          <a:p>
            <a:pPr marL="544513" lvl="1" indent="-88900"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bend the pitch (if playback is on) / browse within tracks (if playback is off) by turning the jog wheels using their outer ring, to avoid applying downward pressure.</a:t>
            </a:r>
          </a:p>
          <a:p>
            <a:pPr>
              <a:buFont typeface="Arial" charset="0"/>
              <a:buChar char="•"/>
            </a:pPr>
            <a:r>
              <a:rPr lang="en-US" sz="800" dirty="0">
                <a:latin typeface="+mj-lt"/>
                <a:cs typeface="Arial" charset="0"/>
              </a:rPr>
              <a:t> With scratch mode disabled, the jog wheels bend the pitch or browse within tracks when the jog wheels are turned, regardless of the pressure applied.</a:t>
            </a:r>
          </a:p>
        </p:txBody>
      </p:sp>
      <p:sp>
        <p:nvSpPr>
          <p:cNvPr id="17412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b="1">
                <a:latin typeface="Calibri" pitchFamily="34" charset="0"/>
              </a:rPr>
              <a:t>www.hercules.com</a:t>
            </a:r>
          </a:p>
        </p:txBody>
      </p:sp>
      <p:sp>
        <p:nvSpPr>
          <p:cNvPr id="17413" name="ZoneTexte 46"/>
          <p:cNvSpPr txBox="1">
            <a:spLocks noChangeArrowheads="1"/>
          </p:cNvSpPr>
          <p:nvPr/>
        </p:nvSpPr>
        <p:spPr bwMode="auto">
          <a:xfrm>
            <a:off x="5216525" y="8677275"/>
            <a:ext cx="1574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i="1" u="sng">
                <a:solidFill>
                  <a:schemeClr val="bg1"/>
                </a:solidFill>
                <a:latin typeface="Calibri" pitchFamily="34" charset="0"/>
              </a:rPr>
              <a:t>Your contact:</a:t>
            </a:r>
          </a:p>
          <a:p>
            <a:r>
              <a:rPr lang="en-US" sz="1100" i="1">
                <a:solidFill>
                  <a:schemeClr val="bg1"/>
                </a:solidFill>
                <a:latin typeface="Calibri" pitchFamily="34" charset="0"/>
              </a:rPr>
              <a:t>xxxxxxxxxxxxxxxxxxxxxxx</a:t>
            </a:r>
          </a:p>
        </p:txBody>
      </p:sp>
      <p:pic>
        <p:nvPicPr>
          <p:cNvPr id="1741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ZoneTexte 17"/>
          <p:cNvSpPr txBox="1">
            <a:spLocks noChangeArrowheads="1"/>
          </p:cNvSpPr>
          <p:nvPr/>
        </p:nvSpPr>
        <p:spPr bwMode="auto">
          <a:xfrm>
            <a:off x="3489325" y="85725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solidFill>
                  <a:srgbClr val="FF0000"/>
                </a:solidFill>
                <a:latin typeface="Calibri" pitchFamily="34" charset="0"/>
              </a:rPr>
              <a:t>DJing</a:t>
            </a:r>
          </a:p>
        </p:txBody>
      </p:sp>
      <p:sp>
        <p:nvSpPr>
          <p:cNvPr id="21" name="ZoneTexte 12"/>
          <p:cNvSpPr txBox="1">
            <a:spLocks noChangeArrowheads="1"/>
          </p:cNvSpPr>
          <p:nvPr/>
        </p:nvSpPr>
        <p:spPr bwMode="auto">
          <a:xfrm>
            <a:off x="528638" y="4511675"/>
            <a:ext cx="373062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6" charset="-128"/>
              </a:defRPr>
            </a:lvl9pPr>
          </a:lstStyle>
          <a:p>
            <a:pPr eaLnBrk="1" hangingPunct="1"/>
            <a:r>
              <a:rPr lang="fr-FR" sz="1100" b="1">
                <a:solidFill>
                  <a:schemeClr val="bg1"/>
                </a:solidFill>
                <a:latin typeface="Calibri" pitchFamily="-106" charset="0"/>
              </a:rPr>
              <a:t>2.0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6371814"/>
            <a:ext cx="2180282" cy="92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à coins arrondis 1"/>
          <p:cNvSpPr/>
          <p:nvPr/>
        </p:nvSpPr>
        <p:spPr>
          <a:xfrm>
            <a:off x="353383" y="6127286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69" y="4355237"/>
            <a:ext cx="1762454" cy="1153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à coins arrondis 32"/>
          <p:cNvSpPr/>
          <p:nvPr/>
        </p:nvSpPr>
        <p:spPr>
          <a:xfrm>
            <a:off x="297606" y="4211960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à coins arrondis 33"/>
          <p:cNvSpPr/>
          <p:nvPr/>
        </p:nvSpPr>
        <p:spPr>
          <a:xfrm>
            <a:off x="297606" y="1979712"/>
            <a:ext cx="2486025" cy="1641103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7" name="Picture 5" descr="C:\Users\phermant.GUILLEMOT\Desktop\Capture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5"/>
          <a:stretch/>
        </p:blipFill>
        <p:spPr bwMode="auto">
          <a:xfrm>
            <a:off x="438559" y="2281346"/>
            <a:ext cx="2098037" cy="103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à coins arrondis 34"/>
          <p:cNvSpPr/>
          <p:nvPr/>
        </p:nvSpPr>
        <p:spPr>
          <a:xfrm>
            <a:off x="4808538" y="8048625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Reference Number / Barcode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 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EMEA: 4780771/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3 362934744458</a:t>
            </a:r>
          </a:p>
          <a:p>
            <a:pPr algn="ctr"/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USA</a:t>
            </a:r>
            <a:r>
              <a:rPr lang="en-US" sz="800" dirty="0">
                <a:solidFill>
                  <a:schemeClr val="bg1"/>
                </a:solidFill>
                <a:ea typeface="ＭＳ Ｐゴシック" pitchFamily="34" charset="-128"/>
              </a:rPr>
              <a:t>: 4780771 / </a:t>
            </a:r>
            <a:r>
              <a:rPr lang="en-US" sz="800" dirty="0" smtClean="0">
                <a:solidFill>
                  <a:schemeClr val="bg1"/>
                </a:solidFill>
                <a:ea typeface="ＭＳ Ｐゴシック" pitchFamily="34" charset="-128"/>
              </a:rPr>
              <a:t>6 63296419637</a:t>
            </a:r>
            <a:endParaRPr 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9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and 8 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pic>
        <p:nvPicPr>
          <p:cNvPr id="20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864" y="838649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235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1096</Words>
  <Application>Microsoft Office PowerPoint</Application>
  <PresentationFormat>Affichage à l'écran (4:3)</PresentationFormat>
  <Paragraphs>143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Estelle Gindreau</dc:creator>
  <cp:lastModifiedBy>Pauline Hermant</cp:lastModifiedBy>
  <cp:revision>185</cp:revision>
  <cp:lastPrinted>2011-05-23T16:22:26Z</cp:lastPrinted>
  <dcterms:created xsi:type="dcterms:W3CDTF">2011-08-29T05:58:34Z</dcterms:created>
  <dcterms:modified xsi:type="dcterms:W3CDTF">2014-06-18T14:20:25Z</dcterms:modified>
</cp:coreProperties>
</file>